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47" r:id="rId1"/>
  </p:sldMasterIdLst>
  <p:notesMasterIdLst>
    <p:notesMasterId r:id="rId33"/>
  </p:notesMasterIdLst>
  <p:handoutMasterIdLst>
    <p:handoutMasterId r:id="rId34"/>
  </p:handoutMasterIdLst>
  <p:sldIdLst>
    <p:sldId id="6495" r:id="rId2"/>
    <p:sldId id="6499" r:id="rId3"/>
    <p:sldId id="6503" r:id="rId4"/>
    <p:sldId id="6539" r:id="rId5"/>
    <p:sldId id="6540" r:id="rId6"/>
    <p:sldId id="6541" r:id="rId7"/>
    <p:sldId id="6542" r:id="rId8"/>
    <p:sldId id="6543" r:id="rId9"/>
    <p:sldId id="6544" r:id="rId10"/>
    <p:sldId id="6545" r:id="rId11"/>
    <p:sldId id="6546" r:id="rId12"/>
    <p:sldId id="6547" r:id="rId13"/>
    <p:sldId id="6538" r:id="rId14"/>
    <p:sldId id="6548" r:id="rId15"/>
    <p:sldId id="6549" r:id="rId16"/>
    <p:sldId id="6550" r:id="rId17"/>
    <p:sldId id="6537" r:id="rId18"/>
    <p:sldId id="6551" r:id="rId19"/>
    <p:sldId id="6536" r:id="rId20"/>
    <p:sldId id="6552" r:id="rId21"/>
    <p:sldId id="6553" r:id="rId22"/>
    <p:sldId id="6534" r:id="rId23"/>
    <p:sldId id="6535" r:id="rId24"/>
    <p:sldId id="6554" r:id="rId25"/>
    <p:sldId id="6512" r:id="rId26"/>
    <p:sldId id="6513" r:id="rId27"/>
    <p:sldId id="6514" r:id="rId28"/>
    <p:sldId id="6531" r:id="rId29"/>
    <p:sldId id="6515" r:id="rId30"/>
    <p:sldId id="6516" r:id="rId31"/>
    <p:sldId id="6524" r:id="rId32"/>
  </p:sldIdLst>
  <p:sldSz cx="10693400" cy="7561263"/>
  <p:notesSz cx="7104063" cy="10234613"/>
  <p:embeddedFontLst>
    <p:embeddedFont>
      <p:font typeface="맑은 고딕" panose="020B0503020000020004" pitchFamily="50" charset="-127"/>
      <p:regular r:id="rId35"/>
      <p:bold r:id="rId36"/>
    </p:embeddedFont>
    <p:embeddedFont>
      <p:font typeface="HY헤드라인M" panose="02030600000101010101" pitchFamily="18" charset="-127"/>
      <p:regular r:id="rId37"/>
    </p:embeddedFont>
    <p:embeddedFont>
      <p:font typeface="나눔고딕 ExtraBold" panose="020B0600000101010101" charset="-127"/>
      <p:bold r:id="rId38"/>
    </p:embeddedFont>
    <p:embeddedFont>
      <p:font typeface="나눔고딕" panose="020B0600000101010101" charset="-127"/>
      <p:regular r:id="rId39"/>
    </p:embeddedFont>
  </p:embeddedFontLst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sz="1100" kern="1200">
        <a:solidFill>
          <a:schemeClr val="tx1"/>
        </a:solidFill>
        <a:latin typeface="Arial" charset="0"/>
        <a:ea typeface="바탕" pitchFamily="18" charset="-127"/>
        <a:cs typeface="+mn-cs"/>
      </a:defRPr>
    </a:lvl1pPr>
    <a:lvl2pPr marL="497845" algn="l" rtl="0" fontAlgn="base">
      <a:spcBef>
        <a:spcPct val="0"/>
      </a:spcBef>
      <a:spcAft>
        <a:spcPct val="0"/>
      </a:spcAft>
      <a:defRPr kumimoji="1" sz="1100" kern="1200">
        <a:solidFill>
          <a:schemeClr val="tx1"/>
        </a:solidFill>
        <a:latin typeface="Arial" charset="0"/>
        <a:ea typeface="바탕" pitchFamily="18" charset="-127"/>
        <a:cs typeface="+mn-cs"/>
      </a:defRPr>
    </a:lvl2pPr>
    <a:lvl3pPr marL="995690" algn="l" rtl="0" fontAlgn="base">
      <a:spcBef>
        <a:spcPct val="0"/>
      </a:spcBef>
      <a:spcAft>
        <a:spcPct val="0"/>
      </a:spcAft>
      <a:defRPr kumimoji="1" sz="1100" kern="1200">
        <a:solidFill>
          <a:schemeClr val="tx1"/>
        </a:solidFill>
        <a:latin typeface="Arial" charset="0"/>
        <a:ea typeface="바탕" pitchFamily="18" charset="-127"/>
        <a:cs typeface="+mn-cs"/>
      </a:defRPr>
    </a:lvl3pPr>
    <a:lvl4pPr marL="1493535" algn="l" rtl="0" fontAlgn="base">
      <a:spcBef>
        <a:spcPct val="0"/>
      </a:spcBef>
      <a:spcAft>
        <a:spcPct val="0"/>
      </a:spcAft>
      <a:defRPr kumimoji="1" sz="1100" kern="1200">
        <a:solidFill>
          <a:schemeClr val="tx1"/>
        </a:solidFill>
        <a:latin typeface="Arial" charset="0"/>
        <a:ea typeface="바탕" pitchFamily="18" charset="-127"/>
        <a:cs typeface="+mn-cs"/>
      </a:defRPr>
    </a:lvl4pPr>
    <a:lvl5pPr marL="1991380" algn="l" rtl="0" fontAlgn="base">
      <a:spcBef>
        <a:spcPct val="0"/>
      </a:spcBef>
      <a:spcAft>
        <a:spcPct val="0"/>
      </a:spcAft>
      <a:defRPr kumimoji="1" sz="1100" kern="1200">
        <a:solidFill>
          <a:schemeClr val="tx1"/>
        </a:solidFill>
        <a:latin typeface="Arial" charset="0"/>
        <a:ea typeface="바탕" pitchFamily="18" charset="-127"/>
        <a:cs typeface="+mn-cs"/>
      </a:defRPr>
    </a:lvl5pPr>
    <a:lvl6pPr marL="2489225" algn="l" defTabSz="995690" rtl="0" eaLnBrk="1" latinLnBrk="1" hangingPunct="1">
      <a:defRPr kumimoji="1" sz="1100" kern="1200">
        <a:solidFill>
          <a:schemeClr val="tx1"/>
        </a:solidFill>
        <a:latin typeface="Arial" charset="0"/>
        <a:ea typeface="바탕" pitchFamily="18" charset="-127"/>
        <a:cs typeface="+mn-cs"/>
      </a:defRPr>
    </a:lvl6pPr>
    <a:lvl7pPr marL="2987070" algn="l" defTabSz="995690" rtl="0" eaLnBrk="1" latinLnBrk="1" hangingPunct="1">
      <a:defRPr kumimoji="1" sz="1100" kern="1200">
        <a:solidFill>
          <a:schemeClr val="tx1"/>
        </a:solidFill>
        <a:latin typeface="Arial" charset="0"/>
        <a:ea typeface="바탕" pitchFamily="18" charset="-127"/>
        <a:cs typeface="+mn-cs"/>
      </a:defRPr>
    </a:lvl7pPr>
    <a:lvl8pPr marL="3484916" algn="l" defTabSz="995690" rtl="0" eaLnBrk="1" latinLnBrk="1" hangingPunct="1">
      <a:defRPr kumimoji="1" sz="1100" kern="1200">
        <a:solidFill>
          <a:schemeClr val="tx1"/>
        </a:solidFill>
        <a:latin typeface="Arial" charset="0"/>
        <a:ea typeface="바탕" pitchFamily="18" charset="-127"/>
        <a:cs typeface="+mn-cs"/>
      </a:defRPr>
    </a:lvl8pPr>
    <a:lvl9pPr marL="3982761" algn="l" defTabSz="995690" rtl="0" eaLnBrk="1" latinLnBrk="1" hangingPunct="1">
      <a:defRPr kumimoji="1" sz="1100" kern="1200">
        <a:solidFill>
          <a:schemeClr val="tx1"/>
        </a:solidFill>
        <a:latin typeface="Arial" charset="0"/>
        <a:ea typeface="바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5" userDrawn="1">
          <p15:clr>
            <a:srgbClr val="A4A3A4"/>
          </p15:clr>
        </p15:guide>
        <p15:guide id="2" orient="horz" pos="2200" userDrawn="1">
          <p15:clr>
            <a:srgbClr val="A4A3A4"/>
          </p15:clr>
        </p15:guide>
        <p15:guide id="3" orient="horz" pos="4014" userDrawn="1">
          <p15:clr>
            <a:srgbClr val="A4A3A4"/>
          </p15:clr>
        </p15:guide>
        <p15:guide id="4" pos="1100" userDrawn="1">
          <p15:clr>
            <a:srgbClr val="A4A3A4"/>
          </p15:clr>
        </p15:guide>
        <p15:guide id="5" pos="329" userDrawn="1">
          <p15:clr>
            <a:srgbClr val="A4A3A4"/>
          </p15:clr>
        </p15:guide>
        <p15:guide id="6" pos="5409" userDrawn="1">
          <p15:clr>
            <a:srgbClr val="A4A3A4"/>
          </p15:clr>
        </p15:guide>
        <p15:guide id="7" orient="horz" pos="4513" userDrawn="1">
          <p15:clr>
            <a:srgbClr val="A4A3A4"/>
          </p15:clr>
        </p15:guide>
        <p15:guide id="8" orient="horz" pos="2427" userDrawn="1">
          <p15:clr>
            <a:srgbClr val="A4A3A4"/>
          </p15:clr>
        </p15:guide>
        <p15:guide id="9" orient="horz" pos="4377" userDrawn="1">
          <p15:clr>
            <a:srgbClr val="A4A3A4"/>
          </p15:clr>
        </p15:guide>
        <p15:guide id="10" pos="3368">
          <p15:clr>
            <a:srgbClr val="A4A3A4"/>
          </p15:clr>
        </p15:guide>
        <p15:guide id="11" pos="465" userDrawn="1">
          <p15:clr>
            <a:srgbClr val="A4A3A4"/>
          </p15:clr>
        </p15:guide>
        <p15:guide id="12" pos="6498" userDrawn="1">
          <p15:clr>
            <a:srgbClr val="A4A3A4"/>
          </p15:clr>
        </p15:guide>
        <p15:guide id="16" orient="horz" pos="2426">
          <p15:clr>
            <a:srgbClr val="A4A3A4"/>
          </p15:clr>
        </p15:guide>
        <p15:guide id="19" pos="5999">
          <p15:clr>
            <a:srgbClr val="A4A3A4"/>
          </p15:clr>
        </p15:guide>
        <p15:guide id="20" orient="horz" pos="68" userDrawn="1">
          <p15:clr>
            <a:srgbClr val="A4A3A4"/>
          </p15:clr>
        </p15:guide>
        <p15:guide id="21" orient="horz" pos="612" userDrawn="1">
          <p15:clr>
            <a:srgbClr val="A4A3A4"/>
          </p15:clr>
        </p15:guide>
        <p15:guide id="22" pos="6090" userDrawn="1">
          <p15:clr>
            <a:srgbClr val="A4A3A4"/>
          </p15:clr>
        </p15:guide>
        <p15:guide id="23" pos="238" userDrawn="1">
          <p15:clr>
            <a:srgbClr val="A4A3A4"/>
          </p15:clr>
        </p15:guide>
        <p15:guide id="24" pos="6589" userDrawn="1">
          <p15:clr>
            <a:srgbClr val="A4A3A4"/>
          </p15:clr>
        </p15:guide>
        <p15:guide id="26" orient="horz" pos="3516" userDrawn="1">
          <p15:clr>
            <a:srgbClr val="A4A3A4"/>
          </p15:clr>
        </p15:guide>
        <p15:guide id="27" pos="646">
          <p15:clr>
            <a:srgbClr val="A4A3A4"/>
          </p15:clr>
        </p15:guide>
        <p15:guide id="28" pos="34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F0"/>
    <a:srgbClr val="0000FF"/>
    <a:srgbClr val="FF6600"/>
    <a:srgbClr val="F7965B"/>
    <a:srgbClr val="FFFFFF"/>
    <a:srgbClr val="75B44A"/>
    <a:srgbClr val="5799D5"/>
    <a:srgbClr val="F9AC13"/>
    <a:srgbClr val="F9BB61"/>
    <a:srgbClr val="F8A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3" autoAdjust="0"/>
    <p:restoredTop sz="96429" autoAdjust="0"/>
  </p:normalViewPr>
  <p:slideViewPr>
    <p:cSldViewPr showGuides="1">
      <p:cViewPr>
        <p:scale>
          <a:sx n="100" d="100"/>
          <a:sy n="100" d="100"/>
        </p:scale>
        <p:origin x="1650" y="222"/>
      </p:cViewPr>
      <p:guideLst>
        <p:guide orient="horz" pos="4105"/>
        <p:guide orient="horz" pos="2200"/>
        <p:guide orient="horz" pos="4014"/>
        <p:guide pos="1100"/>
        <p:guide pos="329"/>
        <p:guide pos="5409"/>
        <p:guide orient="horz" pos="4513"/>
        <p:guide orient="horz" pos="2427"/>
        <p:guide orient="horz" pos="4377"/>
        <p:guide pos="3368"/>
        <p:guide pos="465"/>
        <p:guide pos="6498"/>
        <p:guide orient="horz" pos="2426"/>
        <p:guide pos="5999"/>
        <p:guide orient="horz" pos="68"/>
        <p:guide orient="horz" pos="612"/>
        <p:guide pos="6090"/>
        <p:guide pos="238"/>
        <p:guide pos="6589"/>
        <p:guide orient="horz" pos="3516"/>
        <p:guide pos="646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2820"/>
    </p:cViewPr>
  </p:sorterViewPr>
  <p:notesViewPr>
    <p:cSldViewPr showGuides="1">
      <p:cViewPr>
        <p:scale>
          <a:sx n="75" d="100"/>
          <a:sy n="75" d="100"/>
        </p:scale>
        <p:origin x="4032" y="204"/>
      </p:cViewPr>
      <p:guideLst>
        <p:guide orient="horz" pos="3225"/>
        <p:guide pos="2239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82239" cy="51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1" rIns="95550" bIns="47771" numCol="1" anchor="t" anchorCtr="0" compatLnSpc="1">
            <a:prstTxWarp prst="textNoShape">
              <a:avLst/>
            </a:prstTxWarp>
          </a:bodyPr>
          <a:lstStyle>
            <a:lvl1pPr defTabSz="953150" latinLnBrk="1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827" y="2"/>
            <a:ext cx="3082239" cy="51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1" rIns="95550" bIns="47771" numCol="1" anchor="t" anchorCtr="0" compatLnSpc="1">
            <a:prstTxWarp prst="textNoShape">
              <a:avLst/>
            </a:prstTxWarp>
          </a:bodyPr>
          <a:lstStyle>
            <a:lvl1pPr algn="r" defTabSz="953150" latinLnBrk="1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6237"/>
            <a:ext cx="3082239" cy="50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1" rIns="95550" bIns="47771" numCol="1" anchor="b" anchorCtr="0" compatLnSpc="1">
            <a:prstTxWarp prst="textNoShape">
              <a:avLst/>
            </a:prstTxWarp>
          </a:bodyPr>
          <a:lstStyle>
            <a:lvl1pPr defTabSz="953150" latinLnBrk="1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827" y="9726237"/>
            <a:ext cx="3082239" cy="50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1" rIns="95550" bIns="47771" numCol="1" anchor="b" anchorCtr="0" compatLnSpc="1">
            <a:prstTxWarp prst="textNoShape">
              <a:avLst/>
            </a:prstTxWarp>
          </a:bodyPr>
          <a:lstStyle>
            <a:lvl1pPr algn="r" defTabSz="953150" latinLnBrk="1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fld id="{077ED800-827B-4C31-9CDD-34AF9DC14203}" type="slidenum">
              <a:rPr lang="en-US" altLang="ko-KR">
                <a:latin typeface="나눔고딕" pitchFamily="50" charset="-127"/>
                <a:ea typeface="나눔고딕" pitchFamily="50" charset="-127"/>
              </a:rPr>
              <a:pPr>
                <a:defRPr/>
              </a:pPr>
              <a:t>‹#›</a:t>
            </a:fld>
            <a:endParaRPr lang="en-US" altLang="ko-KR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4925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82239" cy="51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1" rIns="95550" bIns="47771" numCol="1" anchor="t" anchorCtr="0" compatLnSpc="1">
            <a:prstTxWarp prst="textNoShape">
              <a:avLst/>
            </a:prstTxWarp>
          </a:bodyPr>
          <a:lstStyle>
            <a:lvl1pPr defTabSz="953150" latinLnBrk="1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827" y="2"/>
            <a:ext cx="3082239" cy="51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1" rIns="95550" bIns="47771" numCol="1" anchor="t" anchorCtr="0" compatLnSpc="1">
            <a:prstTxWarp prst="textNoShape">
              <a:avLst/>
            </a:prstTxWarp>
          </a:bodyPr>
          <a:lstStyle>
            <a:lvl1pPr algn="r" defTabSz="953150" latinLnBrk="1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7725" y="769938"/>
            <a:ext cx="5432425" cy="384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874" y="4856578"/>
            <a:ext cx="5208321" cy="460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1" rIns="95550" bIns="477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6237"/>
            <a:ext cx="3082239" cy="50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1" rIns="95550" bIns="47771" numCol="1" anchor="b" anchorCtr="0" compatLnSpc="1">
            <a:prstTxWarp prst="textNoShape">
              <a:avLst/>
            </a:prstTxWarp>
          </a:bodyPr>
          <a:lstStyle>
            <a:lvl1pPr defTabSz="953150" latinLnBrk="1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827" y="9726237"/>
            <a:ext cx="3082239" cy="50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1" rIns="95550" bIns="47771" numCol="1" anchor="b" anchorCtr="0" compatLnSpc="1">
            <a:prstTxWarp prst="textNoShape">
              <a:avLst/>
            </a:prstTxWarp>
          </a:bodyPr>
          <a:lstStyle>
            <a:lvl1pPr algn="r" defTabSz="953150" latinLnBrk="1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pPr>
              <a:defRPr/>
            </a:pPr>
            <a:fld id="{9A87A856-0095-494B-A1EB-DAD9DB107C8F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128021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97845" algn="l" rtl="0" eaLnBrk="0" fontAlgn="base" latinLnBrk="1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95690" algn="l" rtl="0" eaLnBrk="0" fontAlgn="base" latinLnBrk="1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493535" algn="l" rtl="0" eaLnBrk="0" fontAlgn="base" latinLnBrk="1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991380" algn="l" rtl="0" eaLnBrk="0" fontAlgn="base" latinLnBrk="1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30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311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01"/>
            <a:ext cx="10693400" cy="7561263"/>
          </a:xfrm>
          <a:prstGeom prst="rect">
            <a:avLst/>
          </a:prstGeom>
          <a:ln>
            <a:noFill/>
          </a:ln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4900998" y="7257664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1C62D-11DA-4B3C-95BA-2F1C14FD1816}" type="slidenum"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Page</a:t>
            </a:r>
            <a:endParaRPr kumimoji="1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12"/>
            <a:ext cx="10693400" cy="759737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123746"/>
            <a:ext cx="1316035" cy="35568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99241"/>
            <a:ext cx="1454436" cy="32591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54321" r="1758" b="8642"/>
          <a:stretch/>
        </p:blipFill>
        <p:spPr>
          <a:xfrm>
            <a:off x="164525" y="3996661"/>
            <a:ext cx="10347439" cy="28804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31" y="7141557"/>
            <a:ext cx="1198033" cy="25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0017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22" name="오각형 21"/>
          <p:cNvSpPr/>
          <p:nvPr userDrawn="1"/>
        </p:nvSpPr>
        <p:spPr>
          <a:xfrm>
            <a:off x="2245966" y="303258"/>
            <a:ext cx="3028724" cy="324000"/>
          </a:xfrm>
          <a:prstGeom prst="homePlate">
            <a:avLst/>
          </a:prstGeom>
          <a:solidFill>
            <a:srgbClr val="719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오각형 23"/>
          <p:cNvSpPr/>
          <p:nvPr userDrawn="1"/>
        </p:nvSpPr>
        <p:spPr>
          <a:xfrm>
            <a:off x="0" y="303256"/>
            <a:ext cx="2520000" cy="324000"/>
          </a:xfrm>
          <a:prstGeom prst="homePlat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-1" y="1394573"/>
            <a:ext cx="10296000" cy="0"/>
            <a:chOff x="0" y="1484706"/>
            <a:chExt cx="8624887" cy="0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0" y="1484706"/>
              <a:ext cx="7182115" cy="0"/>
            </a:xfrm>
            <a:prstGeom prst="line">
              <a:avLst/>
            </a:prstGeom>
            <a:ln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7182115" y="1484706"/>
              <a:ext cx="1442772" cy="0"/>
            </a:xfrm>
            <a:prstGeom prst="line">
              <a:avLst/>
            </a:prstGeom>
            <a:ln w="38100"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직사각형 20"/>
          <p:cNvSpPr/>
          <p:nvPr userDrawn="1"/>
        </p:nvSpPr>
        <p:spPr>
          <a:xfrm>
            <a:off x="7380727" y="1836362"/>
            <a:ext cx="2934847" cy="5256588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7373099" y="1638684"/>
            <a:ext cx="2942476" cy="197678"/>
          </a:xfrm>
          <a:prstGeom prst="rect">
            <a:avLst/>
          </a:prstGeom>
          <a:solidFill>
            <a:srgbClr val="37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설명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377825" y="1620838"/>
            <a:ext cx="6913564" cy="5472112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40" y="15655"/>
            <a:ext cx="663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마약류 의료쇼핑 방지 정보망 주요기능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연계 공통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5500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오각형 20"/>
          <p:cNvSpPr/>
          <p:nvPr userDrawn="1"/>
        </p:nvSpPr>
        <p:spPr>
          <a:xfrm>
            <a:off x="5131020" y="303257"/>
            <a:ext cx="2808040" cy="324000"/>
          </a:xfrm>
          <a:prstGeom prst="homePlate">
            <a:avLst/>
          </a:prstGeom>
          <a:solidFill>
            <a:srgbClr val="A5C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오각형 14"/>
          <p:cNvSpPr/>
          <p:nvPr userDrawn="1"/>
        </p:nvSpPr>
        <p:spPr>
          <a:xfrm>
            <a:off x="2245966" y="303258"/>
            <a:ext cx="3028724" cy="324000"/>
          </a:xfrm>
          <a:prstGeom prst="homePlate">
            <a:avLst/>
          </a:prstGeom>
          <a:solidFill>
            <a:srgbClr val="719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24" name="오각형 23"/>
          <p:cNvSpPr/>
          <p:nvPr userDrawn="1"/>
        </p:nvSpPr>
        <p:spPr>
          <a:xfrm>
            <a:off x="0" y="303256"/>
            <a:ext cx="2520000" cy="324000"/>
          </a:xfrm>
          <a:prstGeom prst="homePlat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-1" y="1394573"/>
            <a:ext cx="10296000" cy="0"/>
            <a:chOff x="0" y="1484706"/>
            <a:chExt cx="8624887" cy="0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0" y="1484706"/>
              <a:ext cx="7182115" cy="0"/>
            </a:xfrm>
            <a:prstGeom prst="line">
              <a:avLst/>
            </a:prstGeom>
            <a:ln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7182115" y="1484706"/>
              <a:ext cx="1442772" cy="0"/>
            </a:xfrm>
            <a:prstGeom prst="line">
              <a:avLst/>
            </a:prstGeom>
            <a:ln w="38100"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직사각형 24"/>
          <p:cNvSpPr/>
          <p:nvPr userDrawn="1"/>
        </p:nvSpPr>
        <p:spPr>
          <a:xfrm>
            <a:off x="7380727" y="1836362"/>
            <a:ext cx="2934847" cy="5256588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7373099" y="1638684"/>
            <a:ext cx="2942476" cy="197678"/>
          </a:xfrm>
          <a:prstGeom prst="rect">
            <a:avLst/>
          </a:prstGeom>
          <a:solidFill>
            <a:srgbClr val="37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설명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377825" y="1620838"/>
            <a:ext cx="6913564" cy="5472112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2296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-1" y="1394573"/>
            <a:ext cx="10296000" cy="0"/>
            <a:chOff x="0" y="1484706"/>
            <a:chExt cx="8624887" cy="0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0" y="1484706"/>
              <a:ext cx="7182115" cy="0"/>
            </a:xfrm>
            <a:prstGeom prst="line">
              <a:avLst/>
            </a:prstGeom>
            <a:ln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7182115" y="1484706"/>
              <a:ext cx="1442772" cy="0"/>
            </a:xfrm>
            <a:prstGeom prst="line">
              <a:avLst/>
            </a:prstGeom>
            <a:ln w="38100"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직사각형 24"/>
          <p:cNvSpPr/>
          <p:nvPr userDrawn="1"/>
        </p:nvSpPr>
        <p:spPr>
          <a:xfrm>
            <a:off x="7380727" y="1836362"/>
            <a:ext cx="2934847" cy="5256588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7373099" y="1638684"/>
            <a:ext cx="2942476" cy="197678"/>
          </a:xfrm>
          <a:prstGeom prst="rect">
            <a:avLst/>
          </a:prstGeom>
          <a:solidFill>
            <a:srgbClr val="37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설명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377825" y="1620838"/>
            <a:ext cx="6913564" cy="5472112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140" y="15655"/>
            <a:ext cx="663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붙임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연계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마약류 의료쇼핑 방지 정보망 기능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2476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-1" y="1394573"/>
            <a:ext cx="10296000" cy="0"/>
            <a:chOff x="0" y="1484706"/>
            <a:chExt cx="8624887" cy="0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0" y="1484706"/>
              <a:ext cx="7182115" cy="0"/>
            </a:xfrm>
            <a:prstGeom prst="line">
              <a:avLst/>
            </a:prstGeom>
            <a:ln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7182115" y="1484706"/>
              <a:ext cx="1442772" cy="0"/>
            </a:xfrm>
            <a:prstGeom prst="line">
              <a:avLst/>
            </a:prstGeom>
            <a:ln w="38100"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오각형 24"/>
          <p:cNvSpPr/>
          <p:nvPr userDrawn="1"/>
        </p:nvSpPr>
        <p:spPr>
          <a:xfrm>
            <a:off x="0" y="312984"/>
            <a:ext cx="2520000" cy="324000"/>
          </a:xfrm>
          <a:prstGeom prst="homePlat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140" y="15655"/>
            <a:ext cx="663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마약류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의료쇼핑 방지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정보망 소개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3339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오각형 11"/>
          <p:cNvSpPr/>
          <p:nvPr userDrawn="1"/>
        </p:nvSpPr>
        <p:spPr>
          <a:xfrm>
            <a:off x="2245966" y="303258"/>
            <a:ext cx="3028724" cy="324000"/>
          </a:xfrm>
          <a:prstGeom prst="homePlate">
            <a:avLst/>
          </a:prstGeom>
          <a:solidFill>
            <a:srgbClr val="719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7" name="오각형 6"/>
          <p:cNvSpPr/>
          <p:nvPr userDrawn="1"/>
        </p:nvSpPr>
        <p:spPr>
          <a:xfrm>
            <a:off x="0" y="303256"/>
            <a:ext cx="2520000" cy="324000"/>
          </a:xfrm>
          <a:prstGeom prst="homePlat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-1" y="1394573"/>
            <a:ext cx="10296000" cy="0"/>
            <a:chOff x="0" y="1484706"/>
            <a:chExt cx="8624887" cy="0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0" y="1484706"/>
              <a:ext cx="7182115" cy="0"/>
            </a:xfrm>
            <a:prstGeom prst="line">
              <a:avLst/>
            </a:prstGeom>
            <a:ln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7182115" y="1484706"/>
              <a:ext cx="1442772" cy="0"/>
            </a:xfrm>
            <a:prstGeom prst="line">
              <a:avLst/>
            </a:prstGeom>
            <a:ln w="38100"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10140" y="15655"/>
            <a:ext cx="663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마약류 의료쇼핑 방지 정보망 접속방법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960" y="324918"/>
            <a:ext cx="259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.1.</a:t>
            </a:r>
            <a:r>
              <a:rPr lang="ko-KR" altLang="en-US" sz="1200" b="1" dirty="0" smtClean="0">
                <a:latin typeface="맑은 고딕" panose="020B0503020000020004" pitchFamily="50" charset="-127"/>
              </a:rPr>
              <a:t> </a:t>
            </a:r>
            <a:r>
              <a:rPr kumimoji="1" lang="ko-KR" altLang="en-US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병</a:t>
            </a:r>
            <a:r>
              <a:rPr kumimoji="1" lang="en-US" altLang="ko-KR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·</a:t>
            </a:r>
            <a:r>
              <a:rPr kumimoji="1" lang="ko-KR" altLang="en-US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의원 처방</a:t>
            </a:r>
            <a:r>
              <a:rPr kumimoji="1" lang="en-US" altLang="ko-KR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SW(</a:t>
            </a:r>
            <a:r>
              <a:rPr kumimoji="1" lang="ko-KR" altLang="en-US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연계</a:t>
            </a:r>
            <a:r>
              <a:rPr kumimoji="1" lang="en-US" altLang="ko-KR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1" lang="ko-KR" altLang="en-US" sz="1200" b="1" kern="1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538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오각형 11"/>
          <p:cNvSpPr/>
          <p:nvPr userDrawn="1"/>
        </p:nvSpPr>
        <p:spPr>
          <a:xfrm>
            <a:off x="2245966" y="303258"/>
            <a:ext cx="3028724" cy="324000"/>
          </a:xfrm>
          <a:prstGeom prst="homePlate">
            <a:avLst/>
          </a:prstGeom>
          <a:solidFill>
            <a:srgbClr val="719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7" name="오각형 6"/>
          <p:cNvSpPr/>
          <p:nvPr userDrawn="1"/>
        </p:nvSpPr>
        <p:spPr>
          <a:xfrm>
            <a:off x="0" y="303256"/>
            <a:ext cx="2520000" cy="324000"/>
          </a:xfrm>
          <a:prstGeom prst="homePlat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-1" y="1394573"/>
            <a:ext cx="10296000" cy="0"/>
            <a:chOff x="0" y="1484706"/>
            <a:chExt cx="8624887" cy="0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0" y="1484706"/>
              <a:ext cx="7182115" cy="0"/>
            </a:xfrm>
            <a:prstGeom prst="line">
              <a:avLst/>
            </a:prstGeom>
            <a:ln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7182115" y="1484706"/>
              <a:ext cx="1442772" cy="0"/>
            </a:xfrm>
            <a:prstGeom prst="line">
              <a:avLst/>
            </a:prstGeom>
            <a:ln w="38100"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10140" y="15655"/>
            <a:ext cx="663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마약류 의료쇼핑 방지 정보망 접속방법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960" y="324918"/>
            <a:ext cx="259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2.2.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</a:t>
            </a:r>
            <a:r>
              <a:rPr lang="en-US" altLang="ko-KR" sz="1200" b="1" baseline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423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027393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7457"/>
            <a:ext cx="9089390" cy="1992416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5103-6E16-4232-959B-750739E9329B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123746"/>
            <a:ext cx="1316035" cy="35568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99241"/>
            <a:ext cx="1454436" cy="3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01"/>
            <a:ext cx="10693400" cy="7561263"/>
          </a:xfrm>
          <a:prstGeom prst="rect">
            <a:avLst/>
          </a:prstGeom>
          <a:ln>
            <a:noFill/>
          </a:ln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7357588" y="1644832"/>
            <a:ext cx="2964080" cy="5415240"/>
          </a:xfrm>
          <a:prstGeom prst="roundRect">
            <a:avLst>
              <a:gd name="adj" fmla="val 3328"/>
            </a:avLst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9569" tIns="49785" rIns="99569" bIns="49785" anchor="ctr"/>
          <a:lstStyle/>
          <a:p>
            <a:pPr marL="0" marR="0" lvl="0" indent="0" algn="r" defTabSz="914400" rtl="0" eaLnBrk="1" fontAlgn="base" latinLnBrk="0" hangingPunct="1">
              <a:lnSpc>
                <a:spcPct val="105000"/>
              </a:lnSpc>
              <a:spcBef>
                <a:spcPct val="2500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바탕" pitchFamily="18" charset="-127"/>
              <a:cs typeface="+mn-cs"/>
            </a:endParaRPr>
          </a:p>
        </p:txBody>
      </p:sp>
      <p:sp>
        <p:nvSpPr>
          <p:cNvPr id="23" name="모서리가 둥근 직사각형 22"/>
          <p:cNvSpPr/>
          <p:nvPr userDrawn="1"/>
        </p:nvSpPr>
        <p:spPr bwMode="auto">
          <a:xfrm>
            <a:off x="8179560" y="1467735"/>
            <a:ext cx="1226425" cy="31757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9200" tIns="39200" rIns="39200" bIns="39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956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200724" y="1455020"/>
            <a:ext cx="1148170" cy="3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설 명</a:t>
            </a: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401233" y="1644832"/>
            <a:ext cx="6888814" cy="5426699"/>
          </a:xfrm>
          <a:prstGeom prst="roundRect">
            <a:avLst>
              <a:gd name="adj" fmla="val 1439"/>
            </a:avLst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8001" tIns="98001" rIns="98001" bIns="98001"/>
          <a:lstStyle/>
          <a:p>
            <a:pPr marL="0" marR="0" lvl="0" indent="0" algn="r" defTabSz="914400" rtl="0" eaLnBrk="1" fontAlgn="base" latinLnBrk="0" hangingPunct="1">
              <a:lnSpc>
                <a:spcPct val="105000"/>
              </a:lnSpc>
              <a:spcBef>
                <a:spcPct val="25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4900998" y="7257664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1C62D-11DA-4B3C-95BA-2F1C14FD1816}" type="slidenum"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Page</a:t>
            </a:r>
            <a:endParaRPr kumimoji="1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56"/>
            <a:ext cx="10693400" cy="7580719"/>
          </a:xfrm>
          <a:prstGeom prst="rect">
            <a:avLst/>
          </a:prstGeom>
        </p:spPr>
      </p:pic>
      <p:sp>
        <p:nvSpPr>
          <p:cNvPr id="13" name="제목 35"/>
          <p:cNvSpPr>
            <a:spLocks noGrp="1"/>
          </p:cNvSpPr>
          <p:nvPr>
            <p:ph type="title" hasCustomPrompt="1"/>
          </p:nvPr>
        </p:nvSpPr>
        <p:spPr>
          <a:xfrm>
            <a:off x="1259600" y="163807"/>
            <a:ext cx="4591169" cy="4108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ko-KR" altLang="en-US" sz="3500" dirty="0" smtClean="0">
                <a:solidFill>
                  <a:srgbClr val="373F80"/>
                </a:solidFill>
              </a:rPr>
              <a:t>연계</a:t>
            </a:r>
            <a:r>
              <a:rPr lang="en-US" altLang="ko-KR" sz="3500" dirty="0" smtClean="0">
                <a:solidFill>
                  <a:srgbClr val="373F80"/>
                </a:solidFill>
              </a:rPr>
              <a:t>SW </a:t>
            </a:r>
            <a:r>
              <a:rPr lang="ko-KR" altLang="en-US" sz="3500" dirty="0" smtClean="0">
                <a:solidFill>
                  <a:srgbClr val="373F80"/>
                </a:solidFill>
              </a:rPr>
              <a:t>목록</a:t>
            </a:r>
            <a:endParaRPr lang="ko-KR" altLang="en-US" sz="3500" dirty="0">
              <a:solidFill>
                <a:srgbClr val="373F80"/>
              </a:solidFill>
            </a:endParaRPr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1248169" y="703250"/>
            <a:ext cx="7182115" cy="0"/>
          </a:xfrm>
          <a:prstGeom prst="line">
            <a:avLst/>
          </a:prstGeom>
          <a:ln>
            <a:solidFill>
              <a:srgbClr val="373F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8430284" y="703250"/>
            <a:ext cx="1442772" cy="0"/>
          </a:xfrm>
          <a:prstGeom prst="line">
            <a:avLst/>
          </a:prstGeom>
          <a:ln w="38100">
            <a:solidFill>
              <a:srgbClr val="373F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474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3400" cy="7561263"/>
          </a:xfrm>
          <a:prstGeom prst="rect">
            <a:avLst/>
          </a:prstGeom>
        </p:spPr>
      </p:pic>
      <p:grpSp>
        <p:nvGrpSpPr>
          <p:cNvPr id="3" name="그룹 2"/>
          <p:cNvGrpSpPr/>
          <p:nvPr userDrawn="1"/>
        </p:nvGrpSpPr>
        <p:grpSpPr>
          <a:xfrm>
            <a:off x="-1" y="699104"/>
            <a:ext cx="10548000" cy="14817"/>
            <a:chOff x="0" y="406985"/>
            <a:chExt cx="8969655" cy="14817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0" y="421802"/>
              <a:ext cx="874606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4"/>
            <p:cNvCxnSpPr/>
            <p:nvPr/>
          </p:nvCxnSpPr>
          <p:spPr>
            <a:xfrm>
              <a:off x="7123920" y="406985"/>
              <a:ext cx="1845735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제목 35"/>
          <p:cNvSpPr>
            <a:spLocks noGrp="1"/>
          </p:cNvSpPr>
          <p:nvPr>
            <p:ph type="title"/>
          </p:nvPr>
        </p:nvSpPr>
        <p:spPr>
          <a:xfrm>
            <a:off x="2566454" y="201023"/>
            <a:ext cx="2749218" cy="410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sz="3500" dirty="0">
                <a:solidFill>
                  <a:srgbClr val="373F80"/>
                </a:solidFill>
              </a:rPr>
              <a:t>Contents</a:t>
            </a:r>
            <a:endParaRPr lang="ko-KR" altLang="en-US" sz="3500" dirty="0">
              <a:solidFill>
                <a:srgbClr val="373F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171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01"/>
            <a:ext cx="10693400" cy="7561263"/>
          </a:xfrm>
          <a:prstGeom prst="rect">
            <a:avLst/>
          </a:prstGeom>
          <a:ln>
            <a:noFill/>
          </a:ln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4900998" y="7257664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1C62D-11DA-4B3C-95BA-2F1C14FD1816}" type="slidenum"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Page</a:t>
            </a:r>
            <a:endParaRPr kumimoji="1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12"/>
            <a:ext cx="10693400" cy="759737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123746"/>
            <a:ext cx="1316035" cy="35568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99241"/>
            <a:ext cx="1454436" cy="3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44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01"/>
            <a:ext cx="10693400" cy="7561263"/>
          </a:xfrm>
          <a:prstGeom prst="rect">
            <a:avLst/>
          </a:prstGeom>
          <a:ln>
            <a:noFill/>
          </a:ln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7357588" y="1644832"/>
            <a:ext cx="2964080" cy="5415240"/>
          </a:xfrm>
          <a:prstGeom prst="roundRect">
            <a:avLst>
              <a:gd name="adj" fmla="val 3328"/>
            </a:avLst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9569" tIns="49785" rIns="99569" bIns="49785" anchor="ctr"/>
          <a:lstStyle/>
          <a:p>
            <a:pPr marL="0" marR="0" lvl="0" indent="0" algn="r" defTabSz="914400" rtl="0" eaLnBrk="1" fontAlgn="base" latinLnBrk="0" hangingPunct="1">
              <a:lnSpc>
                <a:spcPct val="105000"/>
              </a:lnSpc>
              <a:spcBef>
                <a:spcPct val="2500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바탕" pitchFamily="18" charset="-127"/>
              <a:cs typeface="+mn-cs"/>
            </a:endParaRPr>
          </a:p>
        </p:txBody>
      </p:sp>
      <p:sp>
        <p:nvSpPr>
          <p:cNvPr id="23" name="모서리가 둥근 직사각형 22"/>
          <p:cNvSpPr/>
          <p:nvPr userDrawn="1"/>
        </p:nvSpPr>
        <p:spPr bwMode="auto">
          <a:xfrm>
            <a:off x="8179560" y="1467735"/>
            <a:ext cx="1226425" cy="31757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9200" tIns="39200" rIns="39200" bIns="392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956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200724" y="1455020"/>
            <a:ext cx="1148170" cy="3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설 명</a:t>
            </a: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401233" y="1644832"/>
            <a:ext cx="6888814" cy="5426699"/>
          </a:xfrm>
          <a:prstGeom prst="roundRect">
            <a:avLst>
              <a:gd name="adj" fmla="val 1439"/>
            </a:avLst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8001" tIns="98001" rIns="98001" bIns="98001"/>
          <a:lstStyle/>
          <a:p>
            <a:pPr marL="0" marR="0" lvl="0" indent="0" algn="r" defTabSz="914400" rtl="0" eaLnBrk="1" fontAlgn="base" latinLnBrk="0" hangingPunct="1">
              <a:lnSpc>
                <a:spcPct val="105000"/>
              </a:lnSpc>
              <a:spcBef>
                <a:spcPct val="25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4900998" y="7257664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1C62D-11DA-4B3C-95BA-2F1C14FD1816}" type="slidenum"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cs typeface="+mn-cs"/>
              </a:rPr>
              <a:t>Page</a:t>
            </a:r>
            <a:endParaRPr kumimoji="1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"/>
              <a:ea typeface="나눔고딕"/>
              <a:cs typeface="+mn-cs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56"/>
            <a:ext cx="10693400" cy="7580719"/>
          </a:xfrm>
          <a:prstGeom prst="rect">
            <a:avLst/>
          </a:prstGeom>
        </p:spPr>
      </p:pic>
      <p:sp>
        <p:nvSpPr>
          <p:cNvPr id="13" name="제목 35"/>
          <p:cNvSpPr>
            <a:spLocks noGrp="1"/>
          </p:cNvSpPr>
          <p:nvPr>
            <p:ph type="title"/>
          </p:nvPr>
        </p:nvSpPr>
        <p:spPr>
          <a:xfrm>
            <a:off x="2566454" y="201023"/>
            <a:ext cx="2749218" cy="4108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sz="3500" dirty="0">
                <a:solidFill>
                  <a:srgbClr val="373F80"/>
                </a:solidFill>
              </a:rPr>
              <a:t>Contents</a:t>
            </a:r>
            <a:endParaRPr lang="ko-KR" altLang="en-US" sz="3500" dirty="0">
              <a:solidFill>
                <a:srgbClr val="373F80"/>
              </a:solidFill>
            </a:endParaRPr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1248169" y="703250"/>
            <a:ext cx="7182115" cy="0"/>
          </a:xfrm>
          <a:prstGeom prst="line">
            <a:avLst/>
          </a:prstGeom>
          <a:ln>
            <a:solidFill>
              <a:srgbClr val="373F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8430284" y="703250"/>
            <a:ext cx="1442772" cy="0"/>
          </a:xfrm>
          <a:prstGeom prst="line">
            <a:avLst/>
          </a:prstGeom>
          <a:ln w="38100">
            <a:solidFill>
              <a:srgbClr val="373F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020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24" name="오각형 23"/>
          <p:cNvSpPr/>
          <p:nvPr userDrawn="1"/>
        </p:nvSpPr>
        <p:spPr>
          <a:xfrm>
            <a:off x="0" y="312984"/>
            <a:ext cx="2520000" cy="324000"/>
          </a:xfrm>
          <a:prstGeom prst="homePlat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5" name="그룹 24"/>
          <p:cNvGrpSpPr/>
          <p:nvPr userDrawn="1"/>
        </p:nvGrpSpPr>
        <p:grpSpPr>
          <a:xfrm>
            <a:off x="-1" y="1394573"/>
            <a:ext cx="10296000" cy="0"/>
            <a:chOff x="0" y="1484706"/>
            <a:chExt cx="8624887" cy="0"/>
          </a:xfrm>
        </p:grpSpPr>
        <p:cxnSp>
          <p:nvCxnSpPr>
            <p:cNvPr id="26" name="직선 연결선 25"/>
            <p:cNvCxnSpPr/>
            <p:nvPr/>
          </p:nvCxnSpPr>
          <p:spPr>
            <a:xfrm>
              <a:off x="0" y="1484706"/>
              <a:ext cx="7182115" cy="0"/>
            </a:xfrm>
            <a:prstGeom prst="line">
              <a:avLst/>
            </a:prstGeom>
            <a:ln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7182115" y="1484706"/>
              <a:ext cx="1442772" cy="0"/>
            </a:xfrm>
            <a:prstGeom prst="line">
              <a:avLst/>
            </a:prstGeom>
            <a:ln w="38100"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직사각형 12"/>
          <p:cNvSpPr/>
          <p:nvPr userDrawn="1"/>
        </p:nvSpPr>
        <p:spPr>
          <a:xfrm>
            <a:off x="7380727" y="1836362"/>
            <a:ext cx="2934847" cy="5256588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7373099" y="1638684"/>
            <a:ext cx="2942476" cy="197678"/>
          </a:xfrm>
          <a:prstGeom prst="rect">
            <a:avLst/>
          </a:prstGeom>
          <a:solidFill>
            <a:srgbClr val="37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설명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377825" y="1620838"/>
            <a:ext cx="6913564" cy="5472112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40" y="15655"/>
            <a:ext cx="663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마약류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의료쇼핑 방지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정보망 소개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5245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22" name="오각형 21"/>
          <p:cNvSpPr/>
          <p:nvPr userDrawn="1"/>
        </p:nvSpPr>
        <p:spPr>
          <a:xfrm>
            <a:off x="2245966" y="303258"/>
            <a:ext cx="3028724" cy="324000"/>
          </a:xfrm>
          <a:prstGeom prst="homePlate">
            <a:avLst/>
          </a:prstGeom>
          <a:solidFill>
            <a:srgbClr val="719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오각형 23"/>
          <p:cNvSpPr/>
          <p:nvPr userDrawn="1"/>
        </p:nvSpPr>
        <p:spPr>
          <a:xfrm>
            <a:off x="0" y="303256"/>
            <a:ext cx="2520000" cy="324000"/>
          </a:xfrm>
          <a:prstGeom prst="homePlat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-1" y="1394573"/>
            <a:ext cx="10296000" cy="0"/>
            <a:chOff x="0" y="1484706"/>
            <a:chExt cx="8624887" cy="0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0" y="1484706"/>
              <a:ext cx="7182115" cy="0"/>
            </a:xfrm>
            <a:prstGeom prst="line">
              <a:avLst/>
            </a:prstGeom>
            <a:ln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7182115" y="1484706"/>
              <a:ext cx="1442772" cy="0"/>
            </a:xfrm>
            <a:prstGeom prst="line">
              <a:avLst/>
            </a:prstGeom>
            <a:ln w="38100"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직사각형 20"/>
          <p:cNvSpPr/>
          <p:nvPr userDrawn="1"/>
        </p:nvSpPr>
        <p:spPr>
          <a:xfrm>
            <a:off x="7380727" y="1836362"/>
            <a:ext cx="2934847" cy="5256588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7373099" y="1638684"/>
            <a:ext cx="2942476" cy="197678"/>
          </a:xfrm>
          <a:prstGeom prst="rect">
            <a:avLst/>
          </a:prstGeom>
          <a:solidFill>
            <a:srgbClr val="37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설명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377825" y="1620838"/>
            <a:ext cx="6913564" cy="5472112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40" y="15655"/>
            <a:ext cx="663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마약류 의료쇼핑 방지 정보망 접속방법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60" y="324918"/>
            <a:ext cx="259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.1.</a:t>
            </a:r>
            <a:r>
              <a:rPr lang="ko-KR" altLang="en-US" sz="1200" b="1" dirty="0" smtClean="0">
                <a:latin typeface="맑은 고딕" panose="020B0503020000020004" pitchFamily="50" charset="-127"/>
              </a:rPr>
              <a:t> </a:t>
            </a:r>
            <a:r>
              <a:rPr kumimoji="1" lang="ko-KR" altLang="en-US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병</a:t>
            </a:r>
            <a:r>
              <a:rPr kumimoji="1" lang="en-US" altLang="ko-KR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·</a:t>
            </a:r>
            <a:r>
              <a:rPr kumimoji="1" lang="ko-KR" altLang="en-US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의원 처방</a:t>
            </a:r>
            <a:r>
              <a:rPr kumimoji="1" lang="en-US" altLang="ko-KR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SW(</a:t>
            </a:r>
            <a:r>
              <a:rPr kumimoji="1" lang="ko-KR" altLang="en-US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연계 예시</a:t>
            </a:r>
            <a:r>
              <a:rPr kumimoji="1" lang="en-US" altLang="ko-KR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1" lang="ko-KR" altLang="en-US" sz="1200" b="1" kern="1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729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22" name="오각형 21"/>
          <p:cNvSpPr/>
          <p:nvPr userDrawn="1"/>
        </p:nvSpPr>
        <p:spPr>
          <a:xfrm>
            <a:off x="2245966" y="303258"/>
            <a:ext cx="3028724" cy="324000"/>
          </a:xfrm>
          <a:prstGeom prst="homePlate">
            <a:avLst/>
          </a:prstGeom>
          <a:solidFill>
            <a:srgbClr val="719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오각형 23"/>
          <p:cNvSpPr/>
          <p:nvPr userDrawn="1"/>
        </p:nvSpPr>
        <p:spPr>
          <a:xfrm>
            <a:off x="0" y="303256"/>
            <a:ext cx="2520000" cy="324000"/>
          </a:xfrm>
          <a:prstGeom prst="homePlat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10140" y="1044251"/>
            <a:ext cx="10296000" cy="0"/>
            <a:chOff x="0" y="1484706"/>
            <a:chExt cx="8624887" cy="0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0" y="1484706"/>
              <a:ext cx="7182115" cy="0"/>
            </a:xfrm>
            <a:prstGeom prst="line">
              <a:avLst/>
            </a:prstGeom>
            <a:ln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7182115" y="1484706"/>
              <a:ext cx="1442772" cy="0"/>
            </a:xfrm>
            <a:prstGeom prst="line">
              <a:avLst/>
            </a:prstGeom>
            <a:ln w="38100"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직사각형 20"/>
          <p:cNvSpPr/>
          <p:nvPr userDrawn="1"/>
        </p:nvSpPr>
        <p:spPr>
          <a:xfrm>
            <a:off x="193709" y="5995591"/>
            <a:ext cx="10112431" cy="1024398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196350" y="5797913"/>
            <a:ext cx="2942476" cy="197678"/>
          </a:xfrm>
          <a:prstGeom prst="rect">
            <a:avLst/>
          </a:prstGeom>
          <a:solidFill>
            <a:srgbClr val="37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설명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40" y="15655"/>
            <a:ext cx="663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마약류 의료쇼핑 방지 정보망 접속방법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60" y="324918"/>
            <a:ext cx="259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.1.</a:t>
            </a:r>
            <a:r>
              <a:rPr lang="ko-KR" altLang="en-US" sz="1200" b="1" dirty="0" smtClean="0">
                <a:latin typeface="맑은 고딕" panose="020B0503020000020004" pitchFamily="50" charset="-127"/>
              </a:rPr>
              <a:t> </a:t>
            </a:r>
            <a:r>
              <a:rPr kumimoji="1" lang="ko-KR" altLang="en-US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병</a:t>
            </a:r>
            <a:r>
              <a:rPr kumimoji="1" lang="en-US" altLang="ko-KR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·</a:t>
            </a:r>
            <a:r>
              <a:rPr kumimoji="1" lang="ko-KR" altLang="en-US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의원 처방</a:t>
            </a:r>
            <a:r>
              <a:rPr kumimoji="1" lang="en-US" altLang="ko-KR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SW(</a:t>
            </a:r>
            <a:r>
              <a:rPr kumimoji="1" lang="ko-KR" altLang="en-US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연계 예시</a:t>
            </a:r>
            <a:r>
              <a:rPr kumimoji="1" lang="en-US" altLang="ko-KR" sz="1200" b="1" kern="1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1" lang="ko-KR" altLang="en-US" sz="1200" b="1" kern="1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510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22" name="오각형 21"/>
          <p:cNvSpPr/>
          <p:nvPr userDrawn="1"/>
        </p:nvSpPr>
        <p:spPr>
          <a:xfrm>
            <a:off x="2245966" y="303258"/>
            <a:ext cx="3028724" cy="324000"/>
          </a:xfrm>
          <a:prstGeom prst="homePlate">
            <a:avLst/>
          </a:prstGeom>
          <a:solidFill>
            <a:srgbClr val="719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오각형 23"/>
          <p:cNvSpPr/>
          <p:nvPr userDrawn="1"/>
        </p:nvSpPr>
        <p:spPr>
          <a:xfrm>
            <a:off x="0" y="303256"/>
            <a:ext cx="2520000" cy="324000"/>
          </a:xfrm>
          <a:prstGeom prst="homePlat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-1" y="1394573"/>
            <a:ext cx="10296000" cy="0"/>
            <a:chOff x="0" y="1484706"/>
            <a:chExt cx="8624887" cy="0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0" y="1484706"/>
              <a:ext cx="7182115" cy="0"/>
            </a:xfrm>
            <a:prstGeom prst="line">
              <a:avLst/>
            </a:prstGeom>
            <a:ln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7182115" y="1484706"/>
              <a:ext cx="1442772" cy="0"/>
            </a:xfrm>
            <a:prstGeom prst="line">
              <a:avLst/>
            </a:prstGeom>
            <a:ln w="38100"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직사각형 20"/>
          <p:cNvSpPr/>
          <p:nvPr userDrawn="1"/>
        </p:nvSpPr>
        <p:spPr>
          <a:xfrm>
            <a:off x="7380727" y="1836362"/>
            <a:ext cx="2934847" cy="5256588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7373099" y="1638684"/>
            <a:ext cx="2942476" cy="197678"/>
          </a:xfrm>
          <a:prstGeom prst="rect">
            <a:avLst/>
          </a:prstGeom>
          <a:solidFill>
            <a:srgbClr val="37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설명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377825" y="1620838"/>
            <a:ext cx="6913564" cy="5472112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40" y="15655"/>
            <a:ext cx="663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마약류 의료쇼핑 방지 정보망 접속방법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60" y="324918"/>
            <a:ext cx="259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2.2.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</a:t>
            </a:r>
            <a:r>
              <a:rPr lang="en-US" altLang="ko-KR" sz="1200" b="1" baseline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3515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9" y="7089745"/>
            <a:ext cx="1316035" cy="35568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04" y="7165240"/>
            <a:ext cx="1454436" cy="32591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4900998" y="7223663"/>
            <a:ext cx="912817" cy="269819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algn="ctr"/>
            <a:fld id="{BC41C62D-11DA-4B3C-95BA-2F1C14FD1816}" type="slidenum">
              <a:rPr kumimoji="0" lang="ko-KR" altLang="en-US" sz="1100" b="1" smtClean="0">
                <a:latin typeface="+mn-ea"/>
                <a:ea typeface="+mn-ea"/>
              </a:rPr>
              <a:pPr algn="ctr"/>
              <a:t>‹#›</a:t>
            </a:fld>
            <a:r>
              <a:rPr kumimoji="0" lang="ko-KR" altLang="en-US" sz="1100" b="1" dirty="0">
                <a:latin typeface="+mn-ea"/>
                <a:ea typeface="+mn-ea"/>
              </a:rPr>
              <a:t> </a:t>
            </a:r>
            <a:r>
              <a:rPr kumimoji="0" lang="en-US" altLang="ko-KR" sz="1100" b="1" dirty="0">
                <a:latin typeface="+mn-ea"/>
                <a:ea typeface="+mn-ea"/>
              </a:rPr>
              <a:t>Page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24" name="오각형 23"/>
          <p:cNvSpPr/>
          <p:nvPr userDrawn="1"/>
        </p:nvSpPr>
        <p:spPr>
          <a:xfrm>
            <a:off x="0" y="312984"/>
            <a:ext cx="2520000" cy="324000"/>
          </a:xfrm>
          <a:prstGeom prst="homePlat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5" name="그룹 24"/>
          <p:cNvGrpSpPr/>
          <p:nvPr userDrawn="1"/>
        </p:nvGrpSpPr>
        <p:grpSpPr>
          <a:xfrm>
            <a:off x="-1" y="1394573"/>
            <a:ext cx="10296000" cy="0"/>
            <a:chOff x="0" y="1484706"/>
            <a:chExt cx="8624887" cy="0"/>
          </a:xfrm>
        </p:grpSpPr>
        <p:cxnSp>
          <p:nvCxnSpPr>
            <p:cNvPr id="26" name="직선 연결선 25"/>
            <p:cNvCxnSpPr/>
            <p:nvPr/>
          </p:nvCxnSpPr>
          <p:spPr>
            <a:xfrm>
              <a:off x="0" y="1484706"/>
              <a:ext cx="7182115" cy="0"/>
            </a:xfrm>
            <a:prstGeom prst="line">
              <a:avLst/>
            </a:prstGeom>
            <a:ln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7182115" y="1484706"/>
              <a:ext cx="1442772" cy="0"/>
            </a:xfrm>
            <a:prstGeom prst="line">
              <a:avLst/>
            </a:prstGeom>
            <a:ln w="38100">
              <a:solidFill>
                <a:srgbClr val="373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직사각형 12"/>
          <p:cNvSpPr/>
          <p:nvPr userDrawn="1"/>
        </p:nvSpPr>
        <p:spPr>
          <a:xfrm>
            <a:off x="7380727" y="1836362"/>
            <a:ext cx="2934847" cy="5256588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7373099" y="1638684"/>
            <a:ext cx="2942476" cy="197678"/>
          </a:xfrm>
          <a:prstGeom prst="rect">
            <a:avLst/>
          </a:prstGeom>
          <a:solidFill>
            <a:srgbClr val="37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설명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377825" y="1620838"/>
            <a:ext cx="6913564" cy="5472112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40" y="15655"/>
            <a:ext cx="663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마약류 의료쇼핑 방지 정보망 주요기능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연계 공통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3855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48" r:id="rId3"/>
    <p:sldLayoutId id="2147483749" r:id="rId4"/>
    <p:sldLayoutId id="2147483750" r:id="rId5"/>
    <p:sldLayoutId id="2147483751" r:id="rId6"/>
    <p:sldLayoutId id="2147483767" r:id="rId7"/>
    <p:sldLayoutId id="2147483761" r:id="rId8"/>
    <p:sldLayoutId id="2147483762" r:id="rId9"/>
    <p:sldLayoutId id="2147483760" r:id="rId10"/>
    <p:sldLayoutId id="2147483752" r:id="rId11"/>
    <p:sldLayoutId id="2147483765" r:id="rId12"/>
    <p:sldLayoutId id="2147483753" r:id="rId13"/>
    <p:sldLayoutId id="2147483754" r:id="rId14"/>
    <p:sldLayoutId id="2147483763" r:id="rId15"/>
    <p:sldLayoutId id="2147483755" r:id="rId16"/>
    <p:sldLayoutId id="2147483756" r:id="rId17"/>
    <p:sldLayoutId id="2147483766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kumimoji="1"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kumimoji="1" sz="26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2pPr>
      <a:lvl3pPr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kumimoji="1" sz="26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3pPr>
      <a:lvl4pPr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kumimoji="1" sz="26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4pPr>
      <a:lvl5pPr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kumimoji="1" sz="26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5pPr>
      <a:lvl6pPr marL="497845" algn="l" rtl="0" fontAlgn="base" latinLnBrk="1">
        <a:lnSpc>
          <a:spcPct val="110000"/>
        </a:lnSpc>
        <a:spcBef>
          <a:spcPct val="0"/>
        </a:spcBef>
        <a:spcAft>
          <a:spcPct val="0"/>
        </a:spcAft>
        <a:defRPr kumimoji="1" sz="26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6pPr>
      <a:lvl7pPr marL="995690" algn="l" rtl="0" fontAlgn="base" latinLnBrk="1">
        <a:lnSpc>
          <a:spcPct val="110000"/>
        </a:lnSpc>
        <a:spcBef>
          <a:spcPct val="0"/>
        </a:spcBef>
        <a:spcAft>
          <a:spcPct val="0"/>
        </a:spcAft>
        <a:defRPr kumimoji="1" sz="26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7pPr>
      <a:lvl8pPr marL="1493535" algn="l" rtl="0" fontAlgn="base" latinLnBrk="1">
        <a:lnSpc>
          <a:spcPct val="110000"/>
        </a:lnSpc>
        <a:spcBef>
          <a:spcPct val="0"/>
        </a:spcBef>
        <a:spcAft>
          <a:spcPct val="0"/>
        </a:spcAft>
        <a:defRPr kumimoji="1" sz="26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8pPr>
      <a:lvl9pPr marL="1991380" algn="l" rtl="0" fontAlgn="base" latinLnBrk="1">
        <a:lnSpc>
          <a:spcPct val="110000"/>
        </a:lnSpc>
        <a:spcBef>
          <a:spcPct val="0"/>
        </a:spcBef>
        <a:spcAft>
          <a:spcPct val="0"/>
        </a:spcAft>
        <a:defRPr kumimoji="1" sz="2600" b="1">
          <a:solidFill>
            <a:schemeClr val="tx1"/>
          </a:solidFill>
          <a:latin typeface="HY헤드라인M" pitchFamily="18" charset="-127"/>
          <a:ea typeface="HY헤드라인M" pitchFamily="18" charset="-127"/>
          <a:cs typeface="굴림" pitchFamily="50" charset="-127"/>
        </a:defRPr>
      </a:lvl9pPr>
    </p:titleStyle>
    <p:bodyStyle>
      <a:lvl1pPr algn="l" rtl="0" eaLnBrk="0" fontAlgn="base" latinLnBrk="1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defRPr kumimoji="1" sz="1500">
          <a:solidFill>
            <a:schemeClr val="tx1"/>
          </a:solidFill>
          <a:latin typeface="+mn-lt"/>
          <a:ea typeface="+mn-ea"/>
          <a:cs typeface="+mn-cs"/>
        </a:defRPr>
      </a:lvl1pPr>
      <a:lvl2pPr marL="629221" indent="-214350" algn="l" rtl="0" eaLnBrk="0" fontAlgn="base" latinLnBrk="1" hangingPunct="0">
        <a:lnSpc>
          <a:spcPct val="120000"/>
        </a:lnSpc>
        <a:spcBef>
          <a:spcPct val="50000"/>
        </a:spcBef>
        <a:spcAft>
          <a:spcPct val="0"/>
        </a:spcAft>
        <a:buFont typeface="Wingdings" pitchFamily="2" charset="2"/>
        <a:buChar char="l"/>
        <a:defRPr kumimoji="1" sz="13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2pPr>
      <a:lvl3pPr marL="1051006" indent="-214350" algn="l" rtl="0" eaLnBrk="0" fontAlgn="base" latinLnBrk="1" hangingPunct="0">
        <a:lnSpc>
          <a:spcPct val="120000"/>
        </a:lnSpc>
        <a:spcBef>
          <a:spcPct val="50000"/>
        </a:spcBef>
        <a:spcAft>
          <a:spcPct val="0"/>
        </a:spcAft>
        <a:buFont typeface="Wingdings" pitchFamily="2" charset="2"/>
        <a:buChar char="w"/>
        <a:defRPr kumimoji="1" sz="11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3pPr>
      <a:lvl4pPr marL="1455505" indent="-197064" algn="l" rtl="0" eaLnBrk="0" fontAlgn="base" latinLnBrk="1" hangingPunct="0">
        <a:lnSpc>
          <a:spcPct val="120000"/>
        </a:lnSpc>
        <a:spcBef>
          <a:spcPct val="50000"/>
        </a:spcBef>
        <a:spcAft>
          <a:spcPct val="0"/>
        </a:spcAft>
        <a:buChar char="•"/>
        <a:defRPr kumimoji="1" sz="11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4pPr>
      <a:lvl5pPr marL="1877291" indent="-214350" algn="l" rtl="0" eaLnBrk="0" fontAlgn="base" latinLnBrk="1" hangingPunct="0">
        <a:lnSpc>
          <a:spcPct val="120000"/>
        </a:lnSpc>
        <a:spcBef>
          <a:spcPct val="50000"/>
        </a:spcBef>
        <a:spcAft>
          <a:spcPct val="0"/>
        </a:spcAft>
        <a:buChar char="–"/>
        <a:defRPr kumimoji="1" sz="11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5pPr>
      <a:lvl6pPr marL="2375136" indent="-214350" algn="l" rtl="0" fontAlgn="base" latinLnBrk="1">
        <a:lnSpc>
          <a:spcPct val="120000"/>
        </a:lnSpc>
        <a:spcBef>
          <a:spcPct val="50000"/>
        </a:spcBef>
        <a:spcAft>
          <a:spcPct val="0"/>
        </a:spcAft>
        <a:buChar char="–"/>
        <a:defRPr kumimoji="1" sz="11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6pPr>
      <a:lvl7pPr marL="2872981" indent="-214350" algn="l" rtl="0" fontAlgn="base" latinLnBrk="1">
        <a:lnSpc>
          <a:spcPct val="120000"/>
        </a:lnSpc>
        <a:spcBef>
          <a:spcPct val="50000"/>
        </a:spcBef>
        <a:spcAft>
          <a:spcPct val="0"/>
        </a:spcAft>
        <a:buChar char="–"/>
        <a:defRPr kumimoji="1" sz="11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7pPr>
      <a:lvl8pPr marL="3370826" indent="-214350" algn="l" rtl="0" fontAlgn="base" latinLnBrk="1">
        <a:lnSpc>
          <a:spcPct val="120000"/>
        </a:lnSpc>
        <a:spcBef>
          <a:spcPct val="50000"/>
        </a:spcBef>
        <a:spcAft>
          <a:spcPct val="0"/>
        </a:spcAft>
        <a:buChar char="–"/>
        <a:defRPr kumimoji="1" sz="11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8pPr>
      <a:lvl9pPr marL="3868671" indent="-214350" algn="l" rtl="0" fontAlgn="base" latinLnBrk="1">
        <a:lnSpc>
          <a:spcPct val="120000"/>
        </a:lnSpc>
        <a:spcBef>
          <a:spcPct val="50000"/>
        </a:spcBef>
        <a:spcAft>
          <a:spcPct val="0"/>
        </a:spcAft>
        <a:buChar char="–"/>
        <a:defRPr kumimoji="1" sz="11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6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1.1.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vs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연계 주요특징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텍스트 개체 틀 11"/>
          <p:cNvSpPr txBox="1">
            <a:spLocks/>
          </p:cNvSpPr>
          <p:nvPr/>
        </p:nvSpPr>
        <p:spPr>
          <a:xfrm>
            <a:off x="306001" y="681920"/>
            <a:ext cx="10015668" cy="36233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b="1" dirty="0" smtClean="0">
                <a:latin typeface="맑은 고딕" panose="020B0503020000020004" pitchFamily="50" charset="-127"/>
              </a:rPr>
              <a:t>마약류 의료쇼핑 방지 정보망</a:t>
            </a:r>
            <a:r>
              <a:rPr lang="en-US" altLang="ko-KR" b="1" baseline="30000" dirty="0" smtClean="0">
                <a:latin typeface="맑은 고딕" panose="020B0503020000020004" pitchFamily="50" charset="-127"/>
              </a:rPr>
              <a:t>*</a:t>
            </a:r>
            <a:r>
              <a:rPr lang="ko-KR" altLang="en-US" dirty="0" smtClean="0">
                <a:latin typeface="맑은 고딕" panose="020B0503020000020004" pitchFamily="50" charset="-127"/>
              </a:rPr>
              <a:t>은 </a:t>
            </a:r>
            <a:r>
              <a:rPr lang="ko-KR" altLang="en-US" b="1" dirty="0" smtClean="0">
                <a:latin typeface="맑은 고딕" panose="020B0503020000020004" pitchFamily="50" charset="-127"/>
              </a:rPr>
              <a:t>홈페이지</a:t>
            </a:r>
            <a:r>
              <a:rPr lang="ko-KR" altLang="en-US" dirty="0" smtClean="0">
                <a:latin typeface="맑은 고딕" panose="020B0503020000020004" pitchFamily="50" charset="-127"/>
              </a:rPr>
              <a:t>나 </a:t>
            </a:r>
            <a:r>
              <a:rPr lang="ko-KR" altLang="en-US" dirty="0"/>
              <a:t>병</a:t>
            </a:r>
            <a:r>
              <a:rPr lang="en-US" altLang="ko-KR" dirty="0"/>
              <a:t>·</a:t>
            </a:r>
            <a:r>
              <a:rPr lang="ko-KR" altLang="en-US" dirty="0"/>
              <a:t>의원에서 사용하는 </a:t>
            </a:r>
            <a:r>
              <a:rPr lang="ko-KR" altLang="en-US" b="1" dirty="0"/>
              <a:t>처방 </a:t>
            </a:r>
            <a:r>
              <a:rPr lang="ko-KR" altLang="en-US" b="1" dirty="0" smtClean="0"/>
              <a:t>소프트웨어</a:t>
            </a:r>
            <a:r>
              <a:rPr lang="ko-KR" altLang="en-US" dirty="0" smtClean="0"/>
              <a:t>를 통해 이용할 수 있습니다</a:t>
            </a:r>
            <a:r>
              <a:rPr lang="en-US" altLang="ko-KR" dirty="0" smtClean="0"/>
              <a:t>.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982345"/>
              </p:ext>
            </p:extLst>
          </p:nvPr>
        </p:nvGraphicFramePr>
        <p:xfrm>
          <a:off x="807862" y="1866408"/>
          <a:ext cx="8281151" cy="21087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3228"/>
                <a:gridCol w="681042"/>
                <a:gridCol w="2827920"/>
                <a:gridCol w="3508961"/>
              </a:tblGrid>
              <a:tr h="399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홈페이지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웹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처방</a:t>
                      </a:r>
                      <a:r>
                        <a:rPr lang="en-US" altLang="ko-KR" sz="1600" dirty="0" smtClean="0"/>
                        <a:t>SW</a:t>
                      </a:r>
                      <a:r>
                        <a:rPr lang="en-US" altLang="ko-KR" sz="1600" dirty="0" smtClean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rgbClr val="FFFF00"/>
                          </a:solidFill>
                        </a:rPr>
                        <a:t>정보연계</a:t>
                      </a:r>
                      <a:r>
                        <a:rPr lang="en-US" altLang="ko-KR" sz="1600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ko-KR" alt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598742">
                <a:tc>
                  <a:txBody>
                    <a:bodyPr/>
                    <a:lstStyle/>
                    <a:p>
                      <a:pPr marL="0" marR="0" indent="0" algn="ctr" defTabSz="9956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접속방법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마약류 의료쇼핑 방지 정보망 홈페이지</a:t>
                      </a:r>
                      <a:endParaRPr lang="ko-KR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병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·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의원 처방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SW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의 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처방화면에서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  <a:latin typeface="+mn-ea"/>
                        </a:rPr>
                        <a:t>클릭하여 바로 접속 </a:t>
                      </a:r>
                      <a:endParaRPr lang="ko-KR" altLang="en-US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90900">
                <a:tc rowSpan="3">
                  <a:txBody>
                    <a:bodyPr/>
                    <a:lstStyle/>
                    <a:p>
                      <a:pPr marL="0" marR="0" indent="0" algn="ctr" defTabSz="9956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조회방법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(1</a:t>
                      </a:r>
                      <a:r>
                        <a:rPr lang="ko-KR" altLang="en-US" sz="1200" dirty="0" smtClean="0"/>
                        <a:t>단계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인증서로그인</a:t>
                      </a:r>
                      <a:endParaRPr lang="en-US" altLang="ko-KR" sz="12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(1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단계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간편비밀번호로 바로 조회</a:t>
                      </a:r>
                      <a:r>
                        <a:rPr lang="en-US" altLang="ko-KR" sz="1200" b="1" baseline="30000" dirty="0" smtClean="0">
                          <a:solidFill>
                            <a:srgbClr val="0070C0"/>
                          </a:solidFill>
                        </a:rPr>
                        <a:t>*</a:t>
                      </a:r>
                      <a:endParaRPr lang="ko-KR" altLang="en-US" sz="1050" b="0" baseline="30000" dirty="0"/>
                    </a:p>
                  </a:txBody>
                  <a:tcPr anchor="ctr"/>
                </a:tc>
              </a:tr>
              <a:tr h="3600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(2</a:t>
                      </a:r>
                      <a:r>
                        <a:rPr lang="ko-KR" altLang="en-US" sz="1200" dirty="0" smtClean="0"/>
                        <a:t>단계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 anchor="ctr">
                    <a:solidFill>
                      <a:srgbClr val="E7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환자정보 입력 및 개인정보 고지 확인</a:t>
                      </a:r>
                      <a:endParaRPr lang="en-US" altLang="ko-KR" sz="1200" dirty="0" smtClean="0"/>
                    </a:p>
                  </a:txBody>
                  <a:tcPr anchor="ctr">
                    <a:solidFill>
                      <a:srgbClr val="E7EBF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00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(3</a:t>
                      </a:r>
                      <a:r>
                        <a:rPr lang="ko-KR" altLang="en-US" sz="1200" dirty="0" smtClean="0"/>
                        <a:t>단계</a:t>
                      </a:r>
                      <a:r>
                        <a:rPr lang="en-US" altLang="ko-KR" sz="1200" baseline="0" dirty="0" smtClean="0"/>
                        <a:t>) 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baseline="0" dirty="0" smtClean="0"/>
                        <a:t>인증서 확인 후 조회</a:t>
                      </a:r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텍스트 개체 틀 11"/>
          <p:cNvSpPr txBox="1">
            <a:spLocks/>
          </p:cNvSpPr>
          <p:nvPr/>
        </p:nvSpPr>
        <p:spPr>
          <a:xfrm>
            <a:off x="306001" y="1482193"/>
            <a:ext cx="10225420" cy="360050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홈페이지 접속과 처방</a:t>
            </a:r>
            <a:r>
              <a:rPr lang="en-US" altLang="ko-KR" b="1" dirty="0" smtClean="0"/>
              <a:t>SW(</a:t>
            </a:r>
            <a:r>
              <a:rPr lang="ko-KR" altLang="en-US" b="1" dirty="0" smtClean="0"/>
              <a:t>정보연계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접속의 차이</a:t>
            </a:r>
            <a:endParaRPr lang="en-US" altLang="ko-KR" sz="1200" b="1" dirty="0"/>
          </a:p>
        </p:txBody>
      </p:sp>
      <p:sp>
        <p:nvSpPr>
          <p:cNvPr id="9" name="텍스트 개체 틀 11"/>
          <p:cNvSpPr txBox="1">
            <a:spLocks/>
          </p:cNvSpPr>
          <p:nvPr/>
        </p:nvSpPr>
        <p:spPr>
          <a:xfrm>
            <a:off x="306001" y="961200"/>
            <a:ext cx="10015668" cy="37109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900" b="1" i="1" dirty="0" smtClean="0">
                <a:latin typeface="맑은 고딕" panose="020B0503020000020004" pitchFamily="50" charset="-127"/>
              </a:rPr>
              <a:t>* </a:t>
            </a:r>
            <a:r>
              <a:rPr lang="ko-KR" altLang="en-US" sz="900" i="1" dirty="0" smtClean="0">
                <a:latin typeface="맑은 고딕" panose="020B0503020000020004" pitchFamily="50" charset="-127"/>
              </a:rPr>
              <a:t>의사가 환자 진료</a:t>
            </a:r>
            <a:r>
              <a:rPr lang="en-US" altLang="ko-KR" sz="900" i="1" dirty="0" smtClean="0"/>
              <a:t>·</a:t>
            </a:r>
            <a:r>
              <a:rPr lang="ko-KR" altLang="en-US" sz="900" i="1" dirty="0"/>
              <a:t>처방 시 </a:t>
            </a:r>
            <a:r>
              <a:rPr lang="ko-KR" altLang="en-US" sz="900" b="1" i="1" dirty="0"/>
              <a:t>환자의 지난 </a:t>
            </a:r>
            <a:r>
              <a:rPr lang="en-US" altLang="ko-KR" sz="900" b="1" i="1" dirty="0"/>
              <a:t>1</a:t>
            </a:r>
            <a:r>
              <a:rPr lang="ko-KR" altLang="en-US" sz="900" b="1" i="1" dirty="0"/>
              <a:t>년간의 마약류 투약 이력을 </a:t>
            </a:r>
            <a:r>
              <a:rPr lang="ko-KR" altLang="en-US" sz="900" b="1" i="1" dirty="0" smtClean="0"/>
              <a:t>조회</a:t>
            </a:r>
            <a:r>
              <a:rPr lang="ko-KR" altLang="en-US" sz="900" i="1" dirty="0" smtClean="0"/>
              <a:t>하여 과다</a:t>
            </a:r>
            <a:r>
              <a:rPr lang="en-US" altLang="ko-KR" sz="900" i="1" dirty="0"/>
              <a:t>·</a:t>
            </a:r>
            <a:r>
              <a:rPr lang="ko-KR" altLang="en-US" sz="900" i="1" dirty="0"/>
              <a:t>중복 처방 </a:t>
            </a:r>
            <a:r>
              <a:rPr lang="ko-KR" altLang="en-US" sz="900" b="1" i="1" dirty="0"/>
              <a:t>등 오남용이 </a:t>
            </a:r>
            <a:r>
              <a:rPr lang="ko-KR" altLang="en-US" sz="900" b="1" i="1" dirty="0" smtClean="0"/>
              <a:t>우려되는 </a:t>
            </a:r>
            <a:r>
              <a:rPr lang="ko-KR" altLang="en-US" sz="900" b="1" i="1" dirty="0"/>
              <a:t>경우에는 처방 또는 투약을 하지 않도록 </a:t>
            </a:r>
            <a:r>
              <a:rPr lang="ko-KR" altLang="en-US" sz="900" i="1" dirty="0"/>
              <a:t>돕는 </a:t>
            </a:r>
            <a:r>
              <a:rPr lang="ko-KR" altLang="en-US" sz="900" i="1" dirty="0" smtClean="0"/>
              <a:t>서비스</a:t>
            </a:r>
            <a:endParaRPr lang="ko-KR" altLang="en-US" sz="900" i="1" dirty="0">
              <a:latin typeface="맑은 고딕" panose="020B0503020000020004" pitchFamily="50" charset="-127"/>
            </a:endParaRPr>
          </a:p>
        </p:txBody>
      </p:sp>
      <p:sp>
        <p:nvSpPr>
          <p:cNvPr id="16" name="구름 모양 설명선 15"/>
          <p:cNvSpPr/>
          <p:nvPr/>
        </p:nvSpPr>
        <p:spPr bwMode="auto">
          <a:xfrm>
            <a:off x="8217920" y="1611571"/>
            <a:ext cx="873300" cy="612648"/>
          </a:xfrm>
          <a:prstGeom prst="cloudCallout">
            <a:avLst>
              <a:gd name="adj1" fmla="val -47819"/>
              <a:gd name="adj2" fmla="val 6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rtlCol="0" anchor="t">
            <a:noAutofit/>
          </a:bodyPr>
          <a:lstStyle/>
          <a:p>
            <a:pPr algn="ctr" defTabSz="457200"/>
            <a:r>
              <a:rPr kumimoji="0" lang="ko-KR" altLang="en-US" sz="1050" b="1" dirty="0" smtClean="0">
                <a:solidFill>
                  <a:schemeClr val="bg1"/>
                </a:solidFill>
                <a:latin typeface="+mn-ea"/>
                <a:ea typeface="+mn-ea"/>
              </a:rPr>
              <a:t>간편한</a:t>
            </a:r>
            <a:endParaRPr kumimoji="0" lang="en-US" altLang="ko-KR" sz="105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 defTabSz="457200"/>
            <a:r>
              <a:rPr kumimoji="0" lang="ko-KR" altLang="en-US" sz="1050" b="1" dirty="0" smtClean="0">
                <a:solidFill>
                  <a:schemeClr val="bg1"/>
                </a:solidFill>
                <a:latin typeface="+mn-ea"/>
                <a:ea typeface="+mn-ea"/>
              </a:rPr>
              <a:t>사용</a:t>
            </a:r>
          </a:p>
        </p:txBody>
      </p:sp>
      <p:sp>
        <p:nvSpPr>
          <p:cNvPr id="8" name="텍스트 개체 틀 11"/>
          <p:cNvSpPr txBox="1">
            <a:spLocks/>
          </p:cNvSpPr>
          <p:nvPr/>
        </p:nvSpPr>
        <p:spPr>
          <a:xfrm>
            <a:off x="807862" y="3997959"/>
            <a:ext cx="8000565" cy="37109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900" i="1" dirty="0">
                <a:latin typeface="맑은 고딕" panose="020B0503020000020004" pitchFamily="50" charset="-127"/>
              </a:rPr>
              <a:t>*</a:t>
            </a:r>
            <a:r>
              <a:rPr lang="en-US" altLang="ko-KR" sz="900" i="1" dirty="0" smtClean="0">
                <a:latin typeface="맑은 고딕" panose="020B0503020000020004" pitchFamily="50" charset="-127"/>
              </a:rPr>
              <a:t> </a:t>
            </a:r>
            <a:r>
              <a:rPr lang="ko-KR" altLang="en-US" sz="900" i="1" dirty="0" smtClean="0">
                <a:latin typeface="맑은 고딕" panose="020B0503020000020004" pitchFamily="50" charset="-127"/>
              </a:rPr>
              <a:t>처방</a:t>
            </a:r>
            <a:r>
              <a:rPr lang="en-US" altLang="ko-KR" sz="900" i="1" dirty="0" smtClean="0">
                <a:latin typeface="맑은 고딕" panose="020B0503020000020004" pitchFamily="50" charset="-127"/>
              </a:rPr>
              <a:t>SW(</a:t>
            </a:r>
            <a:r>
              <a:rPr lang="ko-KR" altLang="en-US" sz="900" i="1" dirty="0" smtClean="0">
                <a:latin typeface="맑은 고딕" panose="020B0503020000020004" pitchFamily="50" charset="-127"/>
              </a:rPr>
              <a:t>정보연계</a:t>
            </a:r>
            <a:r>
              <a:rPr lang="en-US" altLang="ko-KR" sz="900" i="1" dirty="0" smtClean="0">
                <a:latin typeface="맑은 고딕" panose="020B0503020000020004" pitchFamily="50" charset="-127"/>
              </a:rPr>
              <a:t>)</a:t>
            </a:r>
            <a:r>
              <a:rPr lang="ko-KR" altLang="en-US" sz="900" i="1" dirty="0" smtClean="0">
                <a:latin typeface="맑은 고딕" panose="020B0503020000020004" pitchFamily="50" charset="-127"/>
              </a:rPr>
              <a:t>를</a:t>
            </a:r>
            <a:r>
              <a:rPr lang="en-US" altLang="ko-KR" sz="900" i="1" dirty="0" smtClean="0">
                <a:latin typeface="맑은 고딕" panose="020B0503020000020004" pitchFamily="50" charset="-127"/>
              </a:rPr>
              <a:t> </a:t>
            </a:r>
            <a:r>
              <a:rPr lang="ko-KR" altLang="en-US" sz="900" i="1" dirty="0" smtClean="0">
                <a:latin typeface="맑은 고딕" panose="020B0503020000020004" pitchFamily="50" charset="-127"/>
              </a:rPr>
              <a:t>이용할 경우 </a:t>
            </a:r>
            <a:r>
              <a:rPr lang="ko-KR" altLang="en-US" sz="900" i="1" dirty="0" smtClean="0"/>
              <a:t>개인 인증키는 최초 </a:t>
            </a:r>
            <a:r>
              <a:rPr lang="en-US" altLang="ko-KR" sz="900" i="1" dirty="0"/>
              <a:t>1</a:t>
            </a:r>
            <a:r>
              <a:rPr lang="ko-KR" altLang="en-US" sz="900" i="1" dirty="0"/>
              <a:t>회 등록 후 사용 가능</a:t>
            </a:r>
            <a:endParaRPr lang="ko-KR" altLang="en-US" sz="900" i="1" dirty="0">
              <a:latin typeface="맑은 고딕" panose="020B0503020000020004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70793"/>
              </p:ext>
            </p:extLst>
          </p:nvPr>
        </p:nvGraphicFramePr>
        <p:xfrm>
          <a:off x="810070" y="4883493"/>
          <a:ext cx="8281150" cy="19610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3228"/>
                <a:gridCol w="3508961"/>
                <a:gridCol w="3508961"/>
              </a:tblGrid>
              <a:tr h="2506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홈페이지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웹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처방</a:t>
                      </a:r>
                      <a:r>
                        <a:rPr lang="en-US" altLang="ko-KR" sz="1600" dirty="0" smtClean="0"/>
                        <a:t>SW</a:t>
                      </a:r>
                      <a:r>
                        <a:rPr lang="en-US" altLang="ko-KR" sz="1600" dirty="0" smtClean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rgbClr val="FFFF00"/>
                          </a:solidFill>
                        </a:rPr>
                        <a:t>정보연계</a:t>
                      </a:r>
                      <a:r>
                        <a:rPr lang="en-US" altLang="ko-KR" sz="1600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ko-KR" alt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948364">
                <a:tc>
                  <a:txBody>
                    <a:bodyPr/>
                    <a:lstStyle/>
                    <a:p>
                      <a:pPr marL="0" marR="0" indent="0" algn="ctr" defTabSz="9956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제공 정보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 smtClean="0"/>
                        <a:t>투약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조제</a:t>
                      </a:r>
                      <a:r>
                        <a:rPr lang="en-US" altLang="ko-KR" sz="1200" dirty="0" smtClean="0"/>
                        <a:t>)</a:t>
                      </a:r>
                      <a:r>
                        <a:rPr lang="ko-KR" altLang="en-US" sz="1200" dirty="0" smtClean="0"/>
                        <a:t>일자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의료기관 종별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약품명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효능분류명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주성분명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투약수량</a:t>
                      </a:r>
                      <a:r>
                        <a:rPr lang="ko-KR" altLang="en-US" sz="1200" baseline="0" dirty="0" smtClean="0"/>
                        <a:t> </a:t>
                      </a:r>
                      <a:r>
                        <a:rPr lang="ko-KR" altLang="en-US" sz="1200" dirty="0" smtClean="0"/>
                        <a:t>등 정보</a:t>
                      </a:r>
                      <a:endParaRPr lang="en-US" altLang="ko-KR" sz="1200" dirty="0" smtClean="0"/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 smtClean="0">
                          <a:latin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dirty="0" smtClean="0">
                          <a:latin typeface="맑은 고딕" panose="020B0503020000020004" pitchFamily="50" charset="-127"/>
                        </a:rPr>
                        <a:t>제공정보는 웹</a:t>
                      </a:r>
                      <a:r>
                        <a:rPr lang="ko-KR" altLang="en-US" sz="1200" b="1" baseline="0" dirty="0" smtClean="0">
                          <a:latin typeface="맑은 고딕" panose="020B0503020000020004" pitchFamily="50" charset="-127"/>
                        </a:rPr>
                        <a:t> 및 연계 모두 동일</a:t>
                      </a:r>
                      <a:r>
                        <a:rPr lang="en-US" altLang="ko-KR" sz="1200" b="1" baseline="0" dirty="0" smtClean="0">
                          <a:latin typeface="맑은 고딕" panose="020B0503020000020004" pitchFamily="50" charset="-127"/>
                        </a:rPr>
                        <a:t>)</a:t>
                      </a:r>
                      <a:endParaRPr lang="ko-KR" altLang="en-US" sz="1200" b="1" dirty="0">
                        <a:latin typeface="맑은 고딕" panose="020B0503020000020004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/>
                    </a:p>
                  </a:txBody>
                  <a:tcPr/>
                </a:tc>
              </a:tr>
              <a:tr h="677402">
                <a:tc>
                  <a:txBody>
                    <a:bodyPr/>
                    <a:lstStyle/>
                    <a:p>
                      <a:pPr marL="0" marR="0" indent="0" algn="ctr" defTabSz="9956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특징 및 장점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별도 개발 없이 웹 접속을 통해 조회 가능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환자 조회 빈도가 낮은 경우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처방</a:t>
                      </a:r>
                      <a:r>
                        <a:rPr lang="en-US" altLang="ko-KR" sz="1200" b="1" dirty="0" smtClean="0"/>
                        <a:t>SW</a:t>
                      </a:r>
                      <a:r>
                        <a:rPr lang="ko-KR" altLang="en-US" sz="1200" b="1" dirty="0" smtClean="0"/>
                        <a:t>와 연계</a:t>
                      </a:r>
                      <a:r>
                        <a:rPr lang="en-US" altLang="ko-KR" sz="1200" b="1" dirty="0" smtClean="0"/>
                        <a:t>,</a:t>
                      </a:r>
                      <a:r>
                        <a:rPr lang="ko-KR" altLang="en-US" sz="1200" b="1" dirty="0" smtClean="0"/>
                        <a:t> 반복적인 본인인증 및 </a:t>
                      </a:r>
                      <a:endParaRPr lang="en-US" altLang="ko-KR" sz="1200" b="1" dirty="0" smtClean="0"/>
                    </a:p>
                    <a:p>
                      <a:pPr algn="ctr" latinLnBrk="1"/>
                      <a:r>
                        <a:rPr lang="ko-KR" altLang="en-US" sz="1200" b="1" dirty="0" smtClean="0"/>
                        <a:t>환자정보입력 부담</a:t>
                      </a:r>
                      <a:r>
                        <a:rPr lang="ko-KR" altLang="en-US" sz="1200" b="1" baseline="0" dirty="0" smtClean="0"/>
                        <a:t> 없이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간편 사용</a:t>
                      </a:r>
                      <a:endParaRPr lang="ko-KR" altLang="en-US" sz="12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텍스트 개체 틀 11"/>
          <p:cNvSpPr txBox="1">
            <a:spLocks/>
          </p:cNvSpPr>
          <p:nvPr/>
        </p:nvSpPr>
        <p:spPr>
          <a:xfrm>
            <a:off x="306001" y="4481751"/>
            <a:ext cx="10225420" cy="360050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주요특징</a:t>
            </a: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564537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12193"/>
          <a:stretch/>
        </p:blipFill>
        <p:spPr bwMode="auto">
          <a:xfrm>
            <a:off x="522203" y="1692341"/>
            <a:ext cx="6438715" cy="2664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b="14271"/>
          <a:stretch/>
        </p:blipFill>
        <p:spPr bwMode="auto">
          <a:xfrm>
            <a:off x="522204" y="4356711"/>
            <a:ext cx="6438710" cy="2664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5473182" y="2639099"/>
            <a:ext cx="1048268" cy="18665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2600065" y="5438033"/>
            <a:ext cx="1076585" cy="18171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외래진료 시스템의 외래처방등록 화면에서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투약내역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조회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(NIMS)]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선택하여 조회할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 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②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또는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병동진료 시스템의 병동처방등록 화면에서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투약내역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조회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(NIMS)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선택하여 조회할 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sz="1800" b="1" dirty="0" smtClean="0">
                <a:latin typeface="+mn-ea"/>
              </a:rPr>
              <a:t>IFC</a:t>
            </a:r>
            <a:r>
              <a:rPr lang="ko-KR" altLang="en-US" sz="1800" b="1" dirty="0" smtClean="0">
                <a:latin typeface="+mn-ea"/>
              </a:rPr>
              <a:t>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smtClean="0">
                <a:latin typeface="+mn-ea"/>
              </a:rPr>
              <a:t>서남병원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476" y="2459394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002" y="5289550"/>
            <a:ext cx="179705" cy="17102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6685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4" y="1746380"/>
            <a:ext cx="6708426" cy="3570839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7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환자 처방 화면에서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정보조회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선택하여 조회할 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sz="1800" b="1" dirty="0" smtClean="0">
                <a:latin typeface="+mn-ea"/>
              </a:rPr>
              <a:t>Lime (</a:t>
            </a:r>
            <a:r>
              <a:rPr lang="ko-KR" altLang="en-US" sz="1800" b="1" dirty="0" smtClean="0">
                <a:latin typeface="+mn-ea"/>
              </a:rPr>
              <a:t>파인인사이트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259" y="3480719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6149964" y="3660424"/>
            <a:ext cx="381805" cy="12814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9285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52" y="1722818"/>
            <a:ext cx="6612784" cy="5294369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1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메인 화면에서 기타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-&gt; 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정보망 조회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선택하여 조회할 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sz="1800" b="1" dirty="0" smtClean="0">
                <a:latin typeface="+mn-ea"/>
              </a:rPr>
              <a:t>Medi-Ses (</a:t>
            </a:r>
            <a:r>
              <a:rPr lang="ko-KR" altLang="en-US" sz="1800" b="1" dirty="0" smtClean="0">
                <a:latin typeface="+mn-ea"/>
              </a:rPr>
              <a:t>대일전산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379" y="3284013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3300084" y="3454685"/>
            <a:ext cx="1622436" cy="1190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0168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16855"/>
          <a:stretch/>
        </p:blipFill>
        <p:spPr>
          <a:xfrm>
            <a:off x="508412" y="1743958"/>
            <a:ext cx="6638538" cy="5133103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진료프로그램에서 환자를 조회한 후 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을 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sz="1800" b="1" dirty="0" err="1" smtClean="0">
                <a:latin typeface="+mn-ea"/>
              </a:rPr>
              <a:t>MetroHIS</a:t>
            </a:r>
            <a:r>
              <a:rPr lang="ko-KR" altLang="en-US" sz="1800" b="1" dirty="0" smtClean="0">
                <a:latin typeface="+mn-ea"/>
              </a:rPr>
              <a:t>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err="1" smtClean="0">
                <a:latin typeface="+mn-ea"/>
              </a:rPr>
              <a:t>메트로소프트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2476500" y="2484451"/>
            <a:ext cx="304801" cy="1888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535" y="2334929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3995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1741751"/>
            <a:ext cx="6684599" cy="362082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진료실에서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조회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-&gt;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의료쇼핑방지조회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sz="1800" b="1" dirty="0" smtClean="0">
                <a:latin typeface="+mn-ea"/>
              </a:rPr>
              <a:t>New</a:t>
            </a:r>
            <a:r>
              <a:rPr lang="ko-KR" altLang="en-US" sz="1800" b="1" dirty="0" smtClean="0">
                <a:latin typeface="+mn-ea"/>
              </a:rPr>
              <a:t>클릭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smtClean="0">
                <a:latin typeface="+mn-ea"/>
              </a:rPr>
              <a:t>클릭소프트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5584105" y="1748351"/>
            <a:ext cx="351875" cy="18712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923" y="2028703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5605060" y="2121201"/>
            <a:ext cx="871940" cy="1266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4077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1700492"/>
            <a:ext cx="6640549" cy="3570008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42354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메인 화면에서 환자를 선택 후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 연계정보 조회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선택하여 조회할 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sz="1800" b="1" dirty="0" smtClean="0">
                <a:latin typeface="+mn-ea"/>
              </a:rPr>
              <a:t>Ontic-EMR (</a:t>
            </a:r>
            <a:r>
              <a:rPr lang="ko-KR" altLang="en-US" sz="1800" b="1" dirty="0" smtClean="0">
                <a:latin typeface="+mn-ea"/>
              </a:rPr>
              <a:t>중외정보기술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879" y="1740963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3762480" y="1862138"/>
            <a:ext cx="399945" cy="2666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4777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56" y="1718574"/>
            <a:ext cx="6737278" cy="4005949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2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외래차트 화면에서 환자 조회 후 달력 하단의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투약내역 연계보고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선택하여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조회할 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 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②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또는 입원차트 화면에서도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투약내역 연계보고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선택하여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sz="1800" b="1" dirty="0" smtClean="0">
                <a:latin typeface="+mn-ea"/>
              </a:rPr>
              <a:t>Phoenix (</a:t>
            </a:r>
            <a:r>
              <a:rPr lang="ko-KR" altLang="en-US" sz="1800" b="1" dirty="0" smtClean="0">
                <a:latin typeface="+mn-ea"/>
              </a:rPr>
              <a:t>지누스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4273020" y="3546159"/>
            <a:ext cx="977160" cy="15716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4242540" y="5519739"/>
            <a:ext cx="1038120" cy="15716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315" y="3366454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835" y="5340034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750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4297A6EB-F16E-4716-94ED-679DB30BE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10" t="15707"/>
          <a:stretch/>
        </p:blipFill>
        <p:spPr>
          <a:xfrm>
            <a:off x="518075" y="1736503"/>
            <a:ext cx="6556865" cy="4900401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처방 화면에서 환자 선택 후 마우스 </a:t>
            </a:r>
            <a:r>
              <a:rPr lang="ko-KR" altLang="en-US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우클릭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-&gt;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의료쇼핑 방지 정보망 조회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통합의료정보시스템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smtClean="0">
                <a:latin typeface="+mn-ea"/>
              </a:rPr>
              <a:t>고려대학교병원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4246137" y="6417675"/>
            <a:ext cx="1645075" cy="1926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135" y="6240179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4966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마약류쇼핑관련이미지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80"/>
          <a:stretch/>
        </p:blipFill>
        <p:spPr>
          <a:xfrm>
            <a:off x="483930" y="1716396"/>
            <a:ext cx="6722730" cy="4620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2030" y="1271675"/>
            <a:ext cx="15137538" cy="63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진료실에서 환자를 선택하고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마약류의료쇼핑방지정보망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을 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남가람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smtClean="0">
                <a:latin typeface="+mn-ea"/>
              </a:rPr>
              <a:t>영상소프트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0335" y="1881118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4446290" y="2060823"/>
            <a:ext cx="709910" cy="14897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2926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0" y="1731211"/>
            <a:ext cx="6713455" cy="388716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의과진료실에서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차트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-&gt;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의료쇼핑 방지 정보망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을 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닥터브레인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smtClean="0">
                <a:latin typeface="+mn-ea"/>
              </a:rPr>
              <a:t>헥톤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616818" y="1770063"/>
            <a:ext cx="168995" cy="1158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75" y="2224439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701586" y="2397035"/>
            <a:ext cx="641440" cy="9851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6793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273377" y="5911850"/>
            <a:ext cx="9339263" cy="1109663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</a:t>
            </a:r>
            <a:r>
              <a:rPr lang="ko-KR" altLang="en-US" sz="1000" dirty="0">
                <a:latin typeface="+mn-ea"/>
              </a:rPr>
              <a:t>병원</a:t>
            </a:r>
            <a:r>
              <a:rPr lang="en-US" altLang="ko-KR" sz="1000" dirty="0">
                <a:latin typeface="+mn-ea"/>
              </a:rPr>
              <a:t>/</a:t>
            </a:r>
            <a:r>
              <a:rPr lang="ko-KR" altLang="en-US" sz="1000" dirty="0">
                <a:latin typeface="+mn-ea"/>
              </a:rPr>
              <a:t>의원 </a:t>
            </a:r>
            <a:r>
              <a:rPr lang="en-US" altLang="ko-KR" sz="1000" dirty="0">
                <a:latin typeface="+mn-ea"/>
              </a:rPr>
              <a:t>SW</a:t>
            </a:r>
            <a:r>
              <a:rPr lang="ko-KR" altLang="en-US" sz="1000" dirty="0">
                <a:latin typeface="+mn-ea"/>
              </a:rPr>
              <a:t>의 처방화면에서 버튼 클릭으로 </a:t>
            </a:r>
            <a:r>
              <a:rPr lang="en-US" altLang="ko-KR" sz="1000" dirty="0">
                <a:latin typeface="+mn-ea"/>
              </a:rPr>
              <a:t>[</a:t>
            </a:r>
            <a:r>
              <a:rPr lang="ko-KR" altLang="en-US" sz="1000" dirty="0">
                <a:latin typeface="+mn-ea"/>
              </a:rPr>
              <a:t>마약류 의료쇼핑 방지 정보망</a:t>
            </a:r>
            <a:r>
              <a:rPr lang="en-US" altLang="ko-KR" sz="1000" dirty="0">
                <a:latin typeface="+mn-ea"/>
              </a:rPr>
              <a:t>]</a:t>
            </a:r>
            <a:r>
              <a:rPr lang="ko-KR" altLang="en-US" sz="1000" dirty="0">
                <a:latin typeface="+mn-ea"/>
              </a:rPr>
              <a:t> 화면에 </a:t>
            </a:r>
            <a:r>
              <a:rPr lang="ko-KR" altLang="en-US" sz="1000" dirty="0">
                <a:solidFill>
                  <a:srgbClr val="FF0000"/>
                </a:solidFill>
                <a:latin typeface="+mn-ea"/>
              </a:rPr>
              <a:t>자동으로 </a:t>
            </a:r>
            <a:r>
              <a:rPr lang="ko-KR" altLang="en-US" sz="1000" dirty="0" smtClean="0">
                <a:solidFill>
                  <a:srgbClr val="FF0000"/>
                </a:solidFill>
                <a:latin typeface="+mn-ea"/>
              </a:rPr>
              <a:t>접속 </a:t>
            </a:r>
            <a:r>
              <a:rPr lang="ko-KR" altLang="en-US" sz="1000" dirty="0">
                <a:latin typeface="+mn-ea"/>
              </a:rPr>
              <a:t>됩니다</a:t>
            </a:r>
            <a:r>
              <a:rPr lang="en-US" altLang="ko-KR" sz="1000" dirty="0" smtClean="0">
                <a:latin typeface="+mn-ea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② 환자에게 고지여부 확인 및 </a:t>
            </a:r>
            <a:r>
              <a:rPr lang="ko-KR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비밀번호를 입력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합니다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 (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간편비밀번호 사용 가능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③ 환자 투약내역 조회 및 주의환자제보 등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의료쇼핑 방지 정보망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의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조회 결과를 이용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233990" y="738388"/>
            <a:ext cx="10015668" cy="227339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sz="1200" dirty="0">
                <a:latin typeface="+mn-ea"/>
              </a:rPr>
              <a:t>병원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의원 </a:t>
            </a:r>
            <a:r>
              <a:rPr lang="en-US" altLang="ko-KR" sz="1200" dirty="0">
                <a:latin typeface="+mn-ea"/>
              </a:rPr>
              <a:t>SW</a:t>
            </a:r>
            <a:r>
              <a:rPr lang="ko-KR" altLang="en-US" sz="1200" dirty="0">
                <a:latin typeface="+mn-ea"/>
              </a:rPr>
              <a:t>의 </a:t>
            </a:r>
            <a:r>
              <a:rPr lang="ko-KR" altLang="en-US" sz="1200" b="1" dirty="0">
                <a:latin typeface="+mn-ea"/>
              </a:rPr>
              <a:t>처방화면에서 버튼 클릭</a:t>
            </a:r>
            <a:r>
              <a:rPr lang="ko-KR" altLang="en-US" sz="1200" dirty="0">
                <a:latin typeface="+mn-ea"/>
              </a:rPr>
              <a:t>으로 </a:t>
            </a: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>
                <a:latin typeface="+mn-ea"/>
              </a:rPr>
              <a:t>마약류 의료쇼핑 방지 정보망</a:t>
            </a:r>
            <a:r>
              <a:rPr lang="en-US" altLang="ko-KR" sz="1200" dirty="0">
                <a:latin typeface="+mn-ea"/>
              </a:rPr>
              <a:t>] </a:t>
            </a:r>
            <a:r>
              <a:rPr lang="ko-KR" altLang="en-US" sz="1200" dirty="0">
                <a:latin typeface="+mn-ea"/>
              </a:rPr>
              <a:t>팝업 조회가 가능합니다</a:t>
            </a:r>
            <a:r>
              <a:rPr lang="en-US" altLang="ko-KR" sz="1200" dirty="0">
                <a:latin typeface="+mn-ea"/>
              </a:rPr>
              <a:t>.</a:t>
            </a:r>
            <a:r>
              <a:rPr lang="ko-KR" altLang="en-US" sz="1200" dirty="0">
                <a:latin typeface="+mn-ea"/>
              </a:rPr>
              <a:t> </a:t>
            </a:r>
            <a:endParaRPr lang="en-US" altLang="ko-KR" sz="1200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3467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쉽게 접속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 입력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9" y="1242210"/>
            <a:ext cx="6745656" cy="3453719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8EC1A940-63A6-4FB7-A277-C11B0A64EA41}"/>
              </a:ext>
            </a:extLst>
          </p:cNvPr>
          <p:cNvSpPr/>
          <p:nvPr/>
        </p:nvSpPr>
        <p:spPr bwMode="auto">
          <a:xfrm>
            <a:off x="3108613" y="1767230"/>
            <a:ext cx="1802884" cy="2350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/>
          <a:srcRect l="9815" t="10986" r="9152" b="34801"/>
          <a:stretch/>
        </p:blipFill>
        <p:spPr>
          <a:xfrm>
            <a:off x="306000" y="2142009"/>
            <a:ext cx="5820250" cy="3137214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8EC1A940-63A6-4FB7-A277-C11B0A64EA41}"/>
              </a:ext>
            </a:extLst>
          </p:cNvPr>
          <p:cNvSpPr/>
          <p:nvPr/>
        </p:nvSpPr>
        <p:spPr bwMode="auto">
          <a:xfrm>
            <a:off x="1884443" y="4339638"/>
            <a:ext cx="2238087" cy="3719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BEEB3A8A-8689-443F-BC09-F54FC54BDA53}"/>
              </a:ext>
            </a:extLst>
          </p:cNvPr>
          <p:cNvSpPr/>
          <p:nvPr/>
        </p:nvSpPr>
        <p:spPr bwMode="auto">
          <a:xfrm>
            <a:off x="1789929" y="2901614"/>
            <a:ext cx="3384470" cy="2658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xmlns="" id="{F6FDC651-B4CF-4835-B6AA-772DD7307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910" y="2760306"/>
            <a:ext cx="288000" cy="288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21" y="2554927"/>
            <a:ext cx="4274016" cy="3286856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8EC1A940-63A6-4FB7-A277-C11B0A64EA41}"/>
              </a:ext>
            </a:extLst>
          </p:cNvPr>
          <p:cNvSpPr/>
          <p:nvPr/>
        </p:nvSpPr>
        <p:spPr bwMode="auto">
          <a:xfrm>
            <a:off x="6198455" y="2524818"/>
            <a:ext cx="4285832" cy="33169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BFF63620-3D3C-46FD-8D53-5B197724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287" y="2406757"/>
            <a:ext cx="288000" cy="288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xmlns="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421" y="1632057"/>
            <a:ext cx="288000" cy="288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3274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0" y="1731211"/>
            <a:ext cx="6713455" cy="388716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의과진료실에서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차트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-&gt;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의료쇼핑 방지 정보망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을 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닥터스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smtClean="0">
                <a:latin typeface="+mn-ea"/>
              </a:rPr>
              <a:t>헥톤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616818" y="1770063"/>
            <a:ext cx="168995" cy="1158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75" y="2224439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701586" y="2397035"/>
            <a:ext cx="641440" cy="9851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9640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4" y="1743958"/>
            <a:ext cx="6676664" cy="5184847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진료실에서 환자선택하고 마우스 우클릭 후 발생되는 메뉴에서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의료쇼핑방지정보 조회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대전선병원</a:t>
            </a:r>
            <a:r>
              <a:rPr lang="en-US" altLang="ko-KR" sz="1800" b="1" dirty="0" smtClean="0">
                <a:latin typeface="+mn-ea"/>
              </a:rPr>
              <a:t>OCS</a:t>
            </a:r>
            <a:r>
              <a:rPr lang="ko-KR" altLang="en-US" sz="1800" b="1" dirty="0" smtClean="0">
                <a:latin typeface="+mn-ea"/>
              </a:rPr>
              <a:t>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smtClean="0">
                <a:latin typeface="+mn-ea"/>
              </a:rPr>
              <a:t>대전선병원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958" y="6445001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4893468" y="6604776"/>
            <a:ext cx="1412082" cy="16432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9683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rcRect b="33854"/>
          <a:stretch/>
        </p:blipFill>
        <p:spPr>
          <a:xfrm>
            <a:off x="499688" y="1732843"/>
            <a:ext cx="6681671" cy="3994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2030" y="1271675"/>
            <a:ext cx="15137538" cy="63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처방화면에서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투약이력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을 클릭하고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정보망 조회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마약류통합관리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err="1" smtClean="0">
                <a:latin typeface="+mn-ea"/>
              </a:rPr>
              <a:t>평화이즈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410" y="2773293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5846037" y="2908328"/>
            <a:ext cx="802413" cy="24444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758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8"/>
          <a:stretch/>
        </p:blipFill>
        <p:spPr bwMode="auto">
          <a:xfrm>
            <a:off x="522030" y="1764351"/>
            <a:ext cx="6640770" cy="184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2030" y="1271675"/>
            <a:ext cx="15137538" cy="63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처방화면에서 환자 선택 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[Slip Manager]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팝업이 발생하고 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의료쇼핑방지정보망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조회 아이콘을 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마약류통합관리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err="1" smtClean="0">
                <a:latin typeface="+mn-ea"/>
              </a:rPr>
              <a:t>원광대학교산본병원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049" y="1808093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4864963" y="1974878"/>
            <a:ext cx="297588" cy="26349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7191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처방 화면에서 환자 선택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후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마약류정보망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을 선택하여 조회할 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마약류통합관리프로그램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err="1" smtClean="0">
                <a:latin typeface="+mn-ea"/>
              </a:rPr>
              <a:t>경희의료원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616818" y="1770063"/>
            <a:ext cx="168995" cy="1158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95" y="4106579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503466" y="4324895"/>
            <a:ext cx="730974" cy="2471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70" y="1692340"/>
            <a:ext cx="6788980" cy="4792221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7" y="1901856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3560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00" y="1747245"/>
            <a:ext cx="6738586" cy="3643906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42351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진료실 화면에서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아이콘을 선택하여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매직차트</a:t>
            </a:r>
            <a:r>
              <a:rPr lang="en-US" altLang="ko-KR" sz="1800" b="1" dirty="0" smtClean="0">
                <a:latin typeface="+mn-ea"/>
              </a:rPr>
              <a:t> (</a:t>
            </a:r>
            <a:r>
              <a:rPr lang="ko-KR" altLang="en-US" sz="1800" b="1" dirty="0" smtClean="0">
                <a:latin typeface="+mn-ea"/>
              </a:rPr>
              <a:t>포닥터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2110740" y="3622359"/>
            <a:ext cx="266700" cy="1266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202" y="3442654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977" y="2062497"/>
            <a:ext cx="215258" cy="19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52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2" y="1764351"/>
            <a:ext cx="6695078" cy="3630283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42349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메인 화면에서      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아이콘을 선택하여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</a:t>
            </a: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베가스</a:t>
            </a:r>
            <a:r>
              <a:rPr lang="en-US" altLang="ko-KR" sz="1800" b="1" dirty="0" smtClean="0">
                <a:latin typeface="+mn-ea"/>
              </a:rPr>
              <a:t>CRM</a:t>
            </a:r>
            <a:r>
              <a:rPr lang="ko-KR" altLang="en-US" sz="1800" b="1" dirty="0" smtClean="0">
                <a:latin typeface="+mn-ea"/>
              </a:rPr>
              <a:t>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smtClean="0">
                <a:latin typeface="+mn-ea"/>
              </a:rPr>
              <a:t>티엔에이치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6842095" y="2252735"/>
            <a:ext cx="181005" cy="1761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9922" y="2115257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" t="41131" r="93518" b="55720"/>
          <a:stretch/>
        </p:blipFill>
        <p:spPr>
          <a:xfrm>
            <a:off x="553468" y="2198336"/>
            <a:ext cx="365695" cy="9973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" t="41131" r="93518" b="55720"/>
          <a:stretch/>
        </p:blipFill>
        <p:spPr>
          <a:xfrm>
            <a:off x="553468" y="3025063"/>
            <a:ext cx="419100" cy="1143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" t="41131" r="93518" b="55720"/>
          <a:stretch/>
        </p:blipFill>
        <p:spPr>
          <a:xfrm>
            <a:off x="553468" y="3263559"/>
            <a:ext cx="419100" cy="11430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" t="41131" r="93518" b="55720"/>
          <a:stretch/>
        </p:blipFill>
        <p:spPr>
          <a:xfrm>
            <a:off x="6781800" y="1944691"/>
            <a:ext cx="394900" cy="10770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" t="41131" r="93518" b="55720"/>
          <a:stretch/>
        </p:blipFill>
        <p:spPr>
          <a:xfrm>
            <a:off x="1202185" y="2294962"/>
            <a:ext cx="419100" cy="1143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" t="41131" r="93518" b="55720"/>
          <a:stretch/>
        </p:blipFill>
        <p:spPr>
          <a:xfrm>
            <a:off x="2605558" y="2585036"/>
            <a:ext cx="230686" cy="6291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" t="41131" r="93518" b="55720"/>
          <a:stretch/>
        </p:blipFill>
        <p:spPr>
          <a:xfrm>
            <a:off x="2605558" y="3076449"/>
            <a:ext cx="230686" cy="6291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" t="41131" r="93518" b="55720"/>
          <a:stretch/>
        </p:blipFill>
        <p:spPr>
          <a:xfrm>
            <a:off x="2605558" y="3548035"/>
            <a:ext cx="230686" cy="6291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" t="41131" r="93518" b="55720"/>
          <a:stretch/>
        </p:blipFill>
        <p:spPr>
          <a:xfrm>
            <a:off x="2591838" y="4093811"/>
            <a:ext cx="230686" cy="6291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" t="41131" r="93518" b="55720"/>
          <a:stretch/>
        </p:blipFill>
        <p:spPr>
          <a:xfrm>
            <a:off x="2610888" y="4698648"/>
            <a:ext cx="230686" cy="62914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" t="41131" r="93518" b="55720"/>
          <a:stretch/>
        </p:blipFill>
        <p:spPr>
          <a:xfrm>
            <a:off x="2605558" y="5181510"/>
            <a:ext cx="230686" cy="6291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" t="41131" r="93518" b="55720"/>
          <a:stretch/>
        </p:blipFill>
        <p:spPr>
          <a:xfrm>
            <a:off x="4348633" y="2609760"/>
            <a:ext cx="230686" cy="6291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578" y="2062497"/>
            <a:ext cx="215258" cy="19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51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8"/>
          <a:stretch/>
        </p:blipFill>
        <p:spPr>
          <a:xfrm>
            <a:off x="530436" y="1765301"/>
            <a:ext cx="6616513" cy="5047128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23494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진료실에서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마약류의료쇼핑방지 정보망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아이콘을 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비트</a:t>
            </a:r>
            <a:r>
              <a:rPr lang="en-US" altLang="ko-KR" sz="1800" b="1" dirty="0" smtClean="0">
                <a:latin typeface="+mn-ea"/>
              </a:rPr>
              <a:t>U</a:t>
            </a:r>
            <a:r>
              <a:rPr lang="ko-KR" altLang="en-US" sz="1800" b="1" dirty="0" smtClean="0">
                <a:latin typeface="+mn-ea"/>
              </a:rPr>
              <a:t>차트</a:t>
            </a:r>
            <a:r>
              <a:rPr lang="en-US" altLang="ko-KR" sz="1800" b="1" dirty="0" smtClean="0">
                <a:latin typeface="+mn-ea"/>
              </a:rPr>
              <a:t> (</a:t>
            </a:r>
            <a:r>
              <a:rPr lang="ko-KR" altLang="en-US" sz="1800" b="1" dirty="0" smtClean="0">
                <a:latin typeface="+mn-ea"/>
              </a:rPr>
              <a:t>비트컴퓨터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3009900" y="6192646"/>
            <a:ext cx="274320" cy="25387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350" y="6012941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" t="41131" r="93518" b="55720"/>
          <a:stretch/>
        </p:blipFill>
        <p:spPr>
          <a:xfrm>
            <a:off x="2349310" y="2401058"/>
            <a:ext cx="4191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47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0" y="1733111"/>
            <a:ext cx="6737798" cy="3600889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진료실에서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도구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-&gt;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의약품 투약이력 조회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의사랑</a:t>
            </a:r>
            <a:r>
              <a:rPr lang="en-US" altLang="ko-KR" sz="1800" b="1" dirty="0" smtClean="0">
                <a:latin typeface="+mn-ea"/>
              </a:rPr>
              <a:t>2000</a:t>
            </a:r>
            <a:r>
              <a:rPr lang="ko-KR" altLang="en-US" sz="1800" b="1" dirty="0" smtClean="0">
                <a:latin typeface="+mn-ea"/>
              </a:rPr>
              <a:t>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smtClean="0">
                <a:latin typeface="+mn-ea"/>
              </a:rPr>
              <a:t>유비케어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1316905" y="1765300"/>
            <a:ext cx="232495" cy="1587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200" y="3924651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1320710" y="4097247"/>
            <a:ext cx="1131977" cy="1247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4705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95" y="1698369"/>
            <a:ext cx="6697010" cy="3667637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2349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외래진료 화면에서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편집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-&gt; 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공단연동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-&gt; [(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마약류통합정보관리센터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마약류의료쇼핑방지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이지스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smtClean="0">
                <a:latin typeface="+mn-ea"/>
              </a:rPr>
              <a:t>이지스헬스케어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5119975" y="1841255"/>
            <a:ext cx="374045" cy="1475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002" y="4462217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" t="41131" r="93518" b="55720"/>
          <a:stretch/>
        </p:blipFill>
        <p:spPr>
          <a:xfrm>
            <a:off x="6781800" y="1944691"/>
            <a:ext cx="394900" cy="1077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5203795" y="4614935"/>
            <a:ext cx="1692305" cy="11708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1993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1321094" y="703055"/>
            <a:ext cx="5221984" cy="627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1. BIT-PLUS (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비트컴퓨터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2. Chart Manager (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다솜메디케어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 </a:t>
            </a:r>
            <a:endParaRPr lang="ko-KR" altLang="en-US" sz="1200" b="1" kern="0" dirty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3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. 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CLEMR (</a:t>
            </a:r>
            <a:r>
              <a:rPr lang="ko-KR" alt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비트컴퓨터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 </a:t>
            </a:r>
            <a:endParaRPr lang="ko-KR" altLang="en-US" sz="1200" b="1" kern="0" dirty="0" smtClean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4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. 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E-CHART (</a:t>
            </a:r>
            <a:r>
              <a:rPr lang="ko-KR" alt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이온엠솔루션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  <a:endParaRPr lang="ko-KR" altLang="en-US" sz="1200" b="1" kern="0" dirty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5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. 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GreenChartV2.0 (</a:t>
            </a:r>
            <a:r>
              <a:rPr lang="ko-KR" alt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녹십자헬스케어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  <a:endParaRPr lang="ko-KR" altLang="en-US" sz="1200" b="1" kern="0" dirty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6. HIB-NIMS (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비트컴퓨터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7. IFC (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서울특별시 서남병원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8. Lime 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(</a:t>
            </a:r>
            <a:r>
              <a:rPr lang="ko-KR" alt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파인인사이트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  <a:endParaRPr lang="ko-KR" altLang="en-US" sz="1200" b="1" kern="0" dirty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9. 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Medi-Ses (</a:t>
            </a:r>
            <a:r>
              <a:rPr lang="ko-KR" alt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대일전산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10. </a:t>
            </a:r>
            <a:r>
              <a:rPr lang="en-US" altLang="ko-KR" sz="1200" b="1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MetroHIS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(</a:t>
            </a:r>
            <a:r>
              <a:rPr lang="ko-KR" altLang="en-US" sz="1200" b="1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메트로소프트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  <a:endParaRPr lang="ko-KR" altLang="en-US" sz="1200" b="1" kern="0" dirty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11. 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New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클릭 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(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클릭소프트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 </a:t>
            </a: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12. 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Ontic_EMR 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(</a:t>
            </a:r>
            <a:r>
              <a:rPr lang="ko-KR" alt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중외정보기술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  <a:endParaRPr lang="ko-KR" altLang="en-US" sz="1200" b="1" kern="0" dirty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13. 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Phoenix (</a:t>
            </a:r>
            <a:r>
              <a:rPr lang="ko-KR" altLang="en-US" sz="1200" b="1" kern="0" dirty="0" err="1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지누스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14. 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통합의료정보시스템 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(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고려대학교병원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15. 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남가람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(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영상소프트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  <a:endParaRPr lang="en-US" altLang="ko-KR" sz="1200" b="1" kern="0" dirty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16. 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닥터브레인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(</a:t>
            </a:r>
            <a:r>
              <a:rPr lang="ko-KR" altLang="en-US" sz="1200" b="1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헥톤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  <a:endParaRPr lang="en-US" altLang="ko-KR" sz="1200" b="1" kern="0" dirty="0" smtClean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17. 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닥터스 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(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헥톤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18. 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대전선병원 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OCS (</a:t>
            </a:r>
            <a:r>
              <a:rPr lang="ko-KR" altLang="en-US" sz="1200" b="1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대전선병원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19. 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마약류통합관리 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(</a:t>
            </a:r>
            <a:r>
              <a:rPr lang="ko-KR" altLang="en-US" sz="1200" b="1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평화이즈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  <a:endParaRPr lang="en-US" altLang="ko-KR" sz="1200" b="1" kern="0" dirty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20. </a:t>
            </a:r>
            <a:r>
              <a:rPr lang="ko-KR" alt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마약류통합관리 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원광대학교산본병원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200" b="1" kern="0" dirty="0" smtClean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21. 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마약류통합관리프로그램 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(</a:t>
            </a:r>
            <a:r>
              <a:rPr lang="ko-KR" altLang="en-US" sz="1200" b="1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경희의료원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22. 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매직차트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(</a:t>
            </a:r>
            <a:r>
              <a:rPr lang="ko-KR" altLang="en-US" sz="1200" b="1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포닥터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5066805" y="799390"/>
            <a:ext cx="263214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5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4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5066045" y="1060869"/>
            <a:ext cx="263214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5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5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5064775" y="1315865"/>
            <a:ext cx="263214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6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98" name="제목 1"/>
          <p:cNvSpPr txBox="1">
            <a:spLocks/>
          </p:cNvSpPr>
          <p:nvPr/>
        </p:nvSpPr>
        <p:spPr>
          <a:xfrm>
            <a:off x="1314140" y="129283"/>
            <a:ext cx="8569190" cy="41089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defRPr>
            </a:lvl2pPr>
            <a:lvl3pPr algn="l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defRPr>
            </a:lvl3pPr>
            <a:lvl4pPr algn="l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defRPr>
            </a:lvl4pPr>
            <a:lvl5pPr algn="l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defRPr>
            </a:lvl5pPr>
            <a:lvl6pPr marL="497845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defRPr>
            </a:lvl6pPr>
            <a:lvl7pPr marL="99569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defRPr>
            </a:lvl7pPr>
            <a:lvl8pPr marL="1493535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defRPr>
            </a:lvl8pPr>
            <a:lvl9pPr marL="199138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굴림" pitchFamily="50" charset="-127"/>
              </a:defRPr>
            </a:lvl9pPr>
          </a:lstStyle>
          <a:p>
            <a:r>
              <a:rPr lang="ko-KR" altLang="en-US" sz="2400" kern="0" dirty="0" smtClean="0">
                <a:solidFill>
                  <a:srgbClr val="002060"/>
                </a:solidFill>
              </a:rPr>
              <a:t>붙임</a:t>
            </a:r>
            <a:r>
              <a:rPr lang="en-US" altLang="ko-KR" sz="2400" kern="0" dirty="0" smtClean="0">
                <a:solidFill>
                  <a:srgbClr val="002060"/>
                </a:solidFill>
              </a:rPr>
              <a:t>. </a:t>
            </a:r>
            <a:r>
              <a:rPr lang="ko-KR" altLang="en-US" sz="2400" kern="0" dirty="0" smtClean="0">
                <a:solidFill>
                  <a:srgbClr val="002060"/>
                </a:solidFill>
              </a:rPr>
              <a:t>연계</a:t>
            </a:r>
            <a:r>
              <a:rPr lang="en-US" altLang="ko-KR" sz="2400" kern="0" dirty="0" smtClean="0">
                <a:solidFill>
                  <a:srgbClr val="002060"/>
                </a:solidFill>
              </a:rPr>
              <a:t>SW</a:t>
            </a:r>
            <a:r>
              <a:rPr lang="ko-KR" altLang="en-US" sz="2400" kern="0" dirty="0" smtClean="0">
                <a:solidFill>
                  <a:srgbClr val="002060"/>
                </a:solidFill>
              </a:rPr>
              <a:t>별 마약류 의료쇼핑 방지 정보망 기능</a:t>
            </a:r>
            <a:r>
              <a:rPr lang="en-US" altLang="ko-KR" sz="2000" kern="0" dirty="0">
                <a:solidFill>
                  <a:srgbClr val="002060"/>
                </a:solidFill>
              </a:rPr>
              <a:t>(</a:t>
            </a:r>
            <a:r>
              <a:rPr lang="en-US" altLang="ko-KR" sz="2000" kern="0" dirty="0" smtClean="0">
                <a:solidFill>
                  <a:srgbClr val="002060"/>
                </a:solidFill>
              </a:rPr>
              <a:t>SW</a:t>
            </a:r>
            <a:r>
              <a:rPr lang="ko-KR" altLang="en-US" sz="2000" kern="0" dirty="0" smtClean="0">
                <a:solidFill>
                  <a:srgbClr val="002060"/>
                </a:solidFill>
              </a:rPr>
              <a:t>이름 </a:t>
            </a:r>
            <a:r>
              <a:rPr lang="ko-KR" altLang="en-US" sz="2000" kern="0" dirty="0">
                <a:solidFill>
                  <a:srgbClr val="002060"/>
                </a:solidFill>
              </a:rPr>
              <a:t>순</a:t>
            </a:r>
            <a:r>
              <a:rPr lang="en-US" altLang="ko-KR" sz="2000" kern="0" dirty="0">
                <a:solidFill>
                  <a:srgbClr val="002060"/>
                </a:solidFill>
              </a:rPr>
              <a:t>)</a:t>
            </a:r>
            <a:endParaRPr lang="ko-KR" altLang="en-US" sz="2000" kern="0" dirty="0">
              <a:solidFill>
                <a:srgbClr val="002060"/>
              </a:solidFill>
            </a:endParaRPr>
          </a:p>
        </p:txBody>
      </p:sp>
      <p:sp>
        <p:nvSpPr>
          <p:cNvPr id="30" name="텍스트 개체 틀 11"/>
          <p:cNvSpPr txBox="1">
            <a:spLocks/>
          </p:cNvSpPr>
          <p:nvPr/>
        </p:nvSpPr>
        <p:spPr>
          <a:xfrm>
            <a:off x="1460061" y="6838891"/>
            <a:ext cx="8277347" cy="758270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002060"/>
                </a:solidFill>
                <a:latin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solidFill>
                  <a:srgbClr val="002060"/>
                </a:solidFill>
                <a:latin typeface="맑은 고딕" panose="020B0503020000020004" pitchFamily="50" charset="-127"/>
              </a:rPr>
              <a:t>현재 연계개발이 완료된 </a:t>
            </a:r>
            <a:r>
              <a:rPr lang="en-US" altLang="ko-KR" sz="1200" b="1" dirty="0" smtClean="0">
                <a:solidFill>
                  <a:srgbClr val="002060"/>
                </a:solidFill>
                <a:latin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rgbClr val="002060"/>
                </a:solidFill>
                <a:latin typeface="맑은 고딕" panose="020B0503020000020004" pitchFamily="50" charset="-127"/>
              </a:rPr>
              <a:t>목록 입니다</a:t>
            </a:r>
            <a:r>
              <a:rPr lang="en-US" altLang="ko-KR" sz="1200" b="1" dirty="0" smtClean="0">
                <a:solidFill>
                  <a:srgbClr val="002060"/>
                </a:solidFill>
                <a:latin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00206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dirty="0" smtClean="0">
                <a:solidFill>
                  <a:srgbClr val="002060"/>
                </a:solidFill>
                <a:latin typeface="맑은 고딕" panose="020B0503020000020004" pitchFamily="50" charset="-127"/>
              </a:rPr>
              <a:t> 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사용 중인 처방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SW</a:t>
            </a:r>
            <a:r>
              <a:rPr lang="ko-KR" altLang="en-US" sz="1200" b="1" dirty="0">
                <a:solidFill>
                  <a:srgbClr val="002060"/>
                </a:solidFill>
              </a:rPr>
              <a:t>에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 정보연계가 필요한 경우 해당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SW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개발사에 연동 기능 개발을 요청하시기 바랍니다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 </a:t>
            </a:r>
            <a:endParaRPr lang="en-US" altLang="ko-KR" sz="12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5064775" y="1607965"/>
            <a:ext cx="263214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7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5062258" y="1859416"/>
            <a:ext cx="263214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5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8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064775" y="2114695"/>
            <a:ext cx="263214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9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4986650" y="2420605"/>
            <a:ext cx="341760" cy="3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10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4999350" y="2695153"/>
            <a:ext cx="341760" cy="3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11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4999350" y="2989102"/>
            <a:ext cx="341760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12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4999350" y="3240644"/>
            <a:ext cx="341760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13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64" name="TextBox 63"/>
          <p:cNvSpPr txBox="1"/>
          <p:nvPr/>
        </p:nvSpPr>
        <p:spPr bwMode="auto">
          <a:xfrm>
            <a:off x="4993213" y="3513355"/>
            <a:ext cx="341760" cy="3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14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4999350" y="3792087"/>
            <a:ext cx="341760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15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993213" y="4071801"/>
            <a:ext cx="341760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16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70" name="TextBox 69"/>
          <p:cNvSpPr txBox="1"/>
          <p:nvPr/>
        </p:nvSpPr>
        <p:spPr bwMode="auto">
          <a:xfrm>
            <a:off x="4986650" y="4344098"/>
            <a:ext cx="341760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17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4993213" y="4616148"/>
            <a:ext cx="341760" cy="3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18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79" name="TextBox 78"/>
          <p:cNvSpPr txBox="1"/>
          <p:nvPr/>
        </p:nvSpPr>
        <p:spPr bwMode="auto">
          <a:xfrm>
            <a:off x="4996281" y="4875254"/>
            <a:ext cx="341760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19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82" name="TextBox 81"/>
          <p:cNvSpPr txBox="1"/>
          <p:nvPr/>
        </p:nvSpPr>
        <p:spPr bwMode="auto">
          <a:xfrm>
            <a:off x="4996281" y="5138423"/>
            <a:ext cx="341760" cy="3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20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>
            <a:off x="5013430" y="5404828"/>
            <a:ext cx="341760" cy="3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21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90" name="TextBox 89"/>
          <p:cNvSpPr txBox="1"/>
          <p:nvPr/>
        </p:nvSpPr>
        <p:spPr bwMode="auto">
          <a:xfrm>
            <a:off x="4996672" y="5671233"/>
            <a:ext cx="341760" cy="3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22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96" name="TextBox 95"/>
          <p:cNvSpPr txBox="1"/>
          <p:nvPr/>
        </p:nvSpPr>
        <p:spPr bwMode="auto">
          <a:xfrm>
            <a:off x="5003321" y="5969739"/>
            <a:ext cx="341760" cy="3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23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99" name="TextBox 98"/>
          <p:cNvSpPr txBox="1"/>
          <p:nvPr/>
        </p:nvSpPr>
        <p:spPr bwMode="auto">
          <a:xfrm>
            <a:off x="5003321" y="6246318"/>
            <a:ext cx="341760" cy="3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24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6138810" y="708586"/>
            <a:ext cx="4171636" cy="184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23. </a:t>
            </a:r>
            <a:r>
              <a:rPr lang="ko-KR" alt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베가스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CRM (</a:t>
            </a:r>
            <a:r>
              <a:rPr lang="ko-KR" alt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티엔에이치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  <a:endParaRPr lang="ko-KR" altLang="en-US" sz="1200" b="1" kern="0" dirty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24. </a:t>
            </a:r>
            <a:r>
              <a:rPr lang="ko-KR" alt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비트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U</a:t>
            </a:r>
            <a:r>
              <a:rPr lang="ko-KR" alt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차트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(</a:t>
            </a:r>
            <a:r>
              <a:rPr lang="ko-KR" alt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비트컴퓨터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  <a:endParaRPr lang="ko-KR" altLang="en-US" sz="1200" b="1" kern="0" dirty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25. 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의사랑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2000 (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유비케어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26. 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이지스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(</a:t>
            </a:r>
            <a:r>
              <a:rPr lang="ko-KR" alt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이지스헬스케어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  <a:endParaRPr lang="ko-KR" altLang="en-US" sz="1200" b="1" kern="0" dirty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27. </a:t>
            </a:r>
            <a:r>
              <a:rPr lang="ko-KR" alt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케이메디</a:t>
            </a:r>
            <a:r>
              <a:rPr lang="en-US" altLang="ko-KR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 (</a:t>
            </a:r>
            <a:r>
              <a:rPr lang="ko-KR" altLang="en-US" sz="12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아이라이즈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</a:p>
          <a:p>
            <a:pPr eaLnBrk="0" latinLnBrk="1" hangingPunct="0">
              <a:lnSpc>
                <a:spcPct val="150000"/>
              </a:lnSpc>
            </a:pP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28. 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코디 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(</a:t>
            </a:r>
            <a:r>
              <a:rPr lang="ko-KR" altLang="en-US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코디소프트</a:t>
            </a:r>
            <a:r>
              <a:rPr lang="en-US" altLang="ko-KR" sz="12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)</a:t>
            </a:r>
            <a:endParaRPr lang="en-US" altLang="ko-KR" sz="1200" b="1" kern="0" dirty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4993894" y="6555509"/>
            <a:ext cx="341760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25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cxnSp>
        <p:nvCxnSpPr>
          <p:cNvPr id="74" name="직선 연결선 73"/>
          <p:cNvCxnSpPr/>
          <p:nvPr/>
        </p:nvCxnSpPr>
        <p:spPr bwMode="auto">
          <a:xfrm>
            <a:off x="4414238" y="4524444"/>
            <a:ext cx="583539" cy="199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76" name="직선 연결선 75"/>
          <p:cNvCxnSpPr/>
          <p:nvPr/>
        </p:nvCxnSpPr>
        <p:spPr bwMode="auto">
          <a:xfrm flipV="1">
            <a:off x="3990975" y="1235077"/>
            <a:ext cx="968773" cy="1269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77" name="직선 연결선 76"/>
          <p:cNvCxnSpPr/>
          <p:nvPr/>
        </p:nvCxnSpPr>
        <p:spPr bwMode="auto">
          <a:xfrm flipV="1">
            <a:off x="3600450" y="1480392"/>
            <a:ext cx="1359297" cy="550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78" name="직선 연결선 77"/>
          <p:cNvCxnSpPr/>
          <p:nvPr/>
        </p:nvCxnSpPr>
        <p:spPr bwMode="auto">
          <a:xfrm flipV="1">
            <a:off x="3676650" y="977576"/>
            <a:ext cx="1299506" cy="349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81" name="직선 연결선 80"/>
          <p:cNvCxnSpPr/>
          <p:nvPr/>
        </p:nvCxnSpPr>
        <p:spPr bwMode="auto">
          <a:xfrm flipV="1">
            <a:off x="3819525" y="1772304"/>
            <a:ext cx="1145535" cy="887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84" name="직선 연결선 83"/>
          <p:cNvCxnSpPr/>
          <p:nvPr/>
        </p:nvCxnSpPr>
        <p:spPr bwMode="auto">
          <a:xfrm flipV="1">
            <a:off x="3762375" y="2320730"/>
            <a:ext cx="1198944" cy="337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86" name="직선 연결선 85"/>
          <p:cNvCxnSpPr/>
          <p:nvPr/>
        </p:nvCxnSpPr>
        <p:spPr bwMode="auto">
          <a:xfrm flipV="1">
            <a:off x="3940404" y="2566045"/>
            <a:ext cx="1020914" cy="747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87" name="직선 연결선 86"/>
          <p:cNvCxnSpPr/>
          <p:nvPr/>
        </p:nvCxnSpPr>
        <p:spPr bwMode="auto">
          <a:xfrm>
            <a:off x="4394657" y="2052726"/>
            <a:ext cx="583539" cy="199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89" name="직선 연결선 88"/>
          <p:cNvCxnSpPr/>
          <p:nvPr/>
        </p:nvCxnSpPr>
        <p:spPr bwMode="auto">
          <a:xfrm flipV="1">
            <a:off x="3733800" y="2857957"/>
            <a:ext cx="1232831" cy="906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91" name="직선 연결선 90"/>
          <p:cNvCxnSpPr/>
          <p:nvPr/>
        </p:nvCxnSpPr>
        <p:spPr bwMode="auto">
          <a:xfrm flipV="1">
            <a:off x="3902697" y="3437455"/>
            <a:ext cx="1057051" cy="332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92" name="직선 연결선 91"/>
          <p:cNvCxnSpPr/>
          <p:nvPr/>
        </p:nvCxnSpPr>
        <p:spPr bwMode="auto">
          <a:xfrm>
            <a:off x="3771900" y="3676650"/>
            <a:ext cx="1187847" cy="612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93" name="직선 연결선 92"/>
          <p:cNvCxnSpPr/>
          <p:nvPr/>
        </p:nvCxnSpPr>
        <p:spPr bwMode="auto">
          <a:xfrm flipV="1">
            <a:off x="3733800" y="3171444"/>
            <a:ext cx="1242825" cy="3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94" name="직선 연결선 93"/>
          <p:cNvCxnSpPr/>
          <p:nvPr/>
        </p:nvCxnSpPr>
        <p:spPr bwMode="auto">
          <a:xfrm>
            <a:off x="4053526" y="3968685"/>
            <a:ext cx="911534" cy="599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101" name="직선 연결선 100"/>
          <p:cNvCxnSpPr/>
          <p:nvPr/>
        </p:nvCxnSpPr>
        <p:spPr bwMode="auto">
          <a:xfrm flipV="1">
            <a:off x="3552825" y="4768424"/>
            <a:ext cx="1408493" cy="1312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102" name="직선 연결선 101"/>
          <p:cNvCxnSpPr/>
          <p:nvPr/>
        </p:nvCxnSpPr>
        <p:spPr bwMode="auto">
          <a:xfrm flipV="1">
            <a:off x="3909060" y="4257097"/>
            <a:ext cx="1069136" cy="248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103" name="직선 연결선 102"/>
          <p:cNvCxnSpPr/>
          <p:nvPr/>
        </p:nvCxnSpPr>
        <p:spPr bwMode="auto">
          <a:xfrm flipV="1">
            <a:off x="3419475" y="5060336"/>
            <a:ext cx="1547156" cy="696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104" name="직선 연결선 103"/>
          <p:cNvCxnSpPr/>
          <p:nvPr/>
        </p:nvCxnSpPr>
        <p:spPr bwMode="auto">
          <a:xfrm flipV="1">
            <a:off x="3476920" y="6715300"/>
            <a:ext cx="1488140" cy="705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105" name="직선 연결선 104"/>
          <p:cNvCxnSpPr/>
          <p:nvPr/>
        </p:nvCxnSpPr>
        <p:spPr bwMode="auto">
          <a:xfrm flipV="1">
            <a:off x="4000500" y="5615358"/>
            <a:ext cx="928102" cy="1391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106" name="직선 연결선 105"/>
          <p:cNvCxnSpPr/>
          <p:nvPr/>
        </p:nvCxnSpPr>
        <p:spPr bwMode="auto">
          <a:xfrm flipV="1">
            <a:off x="3874416" y="5908298"/>
            <a:ext cx="1054185" cy="1173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107" name="직선 연결선 106"/>
          <p:cNvCxnSpPr/>
          <p:nvPr/>
        </p:nvCxnSpPr>
        <p:spPr bwMode="auto">
          <a:xfrm flipV="1">
            <a:off x="3143250" y="5349347"/>
            <a:ext cx="1811754" cy="132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108" name="직선 연결선 107"/>
          <p:cNvCxnSpPr/>
          <p:nvPr/>
        </p:nvCxnSpPr>
        <p:spPr bwMode="auto">
          <a:xfrm flipV="1">
            <a:off x="4533900" y="6200210"/>
            <a:ext cx="400014" cy="56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sp>
        <p:nvSpPr>
          <p:cNvPr id="110" name="TextBox 109"/>
          <p:cNvSpPr txBox="1"/>
          <p:nvPr/>
        </p:nvSpPr>
        <p:spPr bwMode="auto">
          <a:xfrm>
            <a:off x="9728044" y="773255"/>
            <a:ext cx="341760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5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26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111" name="TextBox 110"/>
          <p:cNvSpPr txBox="1"/>
          <p:nvPr/>
        </p:nvSpPr>
        <p:spPr bwMode="auto">
          <a:xfrm>
            <a:off x="9727284" y="1034734"/>
            <a:ext cx="341760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5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27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9726014" y="1289730"/>
            <a:ext cx="341760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28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113" name="TextBox 112"/>
          <p:cNvSpPr txBox="1"/>
          <p:nvPr/>
        </p:nvSpPr>
        <p:spPr bwMode="auto">
          <a:xfrm>
            <a:off x="9726014" y="1581830"/>
            <a:ext cx="341760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29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114" name="TextBox 113"/>
          <p:cNvSpPr txBox="1"/>
          <p:nvPr/>
        </p:nvSpPr>
        <p:spPr bwMode="auto">
          <a:xfrm>
            <a:off x="9723497" y="1825747"/>
            <a:ext cx="341760" cy="3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5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30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sp>
        <p:nvSpPr>
          <p:cNvPr id="115" name="TextBox 114"/>
          <p:cNvSpPr txBox="1"/>
          <p:nvPr/>
        </p:nvSpPr>
        <p:spPr bwMode="auto">
          <a:xfrm>
            <a:off x="9726014" y="2088560"/>
            <a:ext cx="341760" cy="3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0000" rIns="9144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31</a:t>
            </a:r>
            <a:endParaRPr kumimoji="1" lang="ko-KR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cxnSp>
        <p:nvCxnSpPr>
          <p:cNvPr id="122" name="직선 연결선 121"/>
          <p:cNvCxnSpPr/>
          <p:nvPr/>
        </p:nvCxnSpPr>
        <p:spPr bwMode="auto">
          <a:xfrm flipV="1">
            <a:off x="8612891" y="1218467"/>
            <a:ext cx="1027146" cy="73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123" name="직선 연결선 122"/>
          <p:cNvCxnSpPr/>
          <p:nvPr/>
        </p:nvCxnSpPr>
        <p:spPr bwMode="auto">
          <a:xfrm>
            <a:off x="8567739" y="1497801"/>
            <a:ext cx="1053247" cy="40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124" name="직선 연결선 123"/>
          <p:cNvCxnSpPr/>
          <p:nvPr/>
        </p:nvCxnSpPr>
        <p:spPr bwMode="auto">
          <a:xfrm>
            <a:off x="8567270" y="951342"/>
            <a:ext cx="1070125" cy="9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125" name="직선 연결선 124"/>
          <p:cNvCxnSpPr/>
          <p:nvPr/>
        </p:nvCxnSpPr>
        <p:spPr bwMode="auto">
          <a:xfrm flipV="1">
            <a:off x="8555741" y="1746169"/>
            <a:ext cx="1070558" cy="643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126" name="직선 연결선 125"/>
          <p:cNvCxnSpPr/>
          <p:nvPr/>
        </p:nvCxnSpPr>
        <p:spPr bwMode="auto">
          <a:xfrm flipV="1">
            <a:off x="8279516" y="2294595"/>
            <a:ext cx="1343042" cy="93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128" name="직선 연결선 127"/>
          <p:cNvCxnSpPr/>
          <p:nvPr/>
        </p:nvCxnSpPr>
        <p:spPr bwMode="auto">
          <a:xfrm flipV="1">
            <a:off x="8450966" y="2028584"/>
            <a:ext cx="1188469" cy="976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  <p:cxnSp>
        <p:nvCxnSpPr>
          <p:cNvPr id="152" name="직선 연결선 151"/>
          <p:cNvCxnSpPr/>
          <p:nvPr/>
        </p:nvCxnSpPr>
        <p:spPr bwMode="auto">
          <a:xfrm flipV="1">
            <a:off x="4539256" y="6421427"/>
            <a:ext cx="400014" cy="56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</p:cxnSp>
    </p:spTree>
    <p:extLst>
      <p:ext uri="{BB962C8B-B14F-4D97-AF65-F5344CB8AC3E}">
        <p14:creationId xmlns:p14="http://schemas.microsoft.com/office/powerpoint/2010/main" val="2018470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79" y="1798650"/>
            <a:ext cx="6788701" cy="2558061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진료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EMR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메뉴에서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마약류의료쇼핑방지정보망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을 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케이메디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smtClean="0">
                <a:latin typeface="+mn-ea"/>
              </a:rPr>
              <a:t>아이라이즈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5508045" y="2814208"/>
            <a:ext cx="995392" cy="21067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360" y="2724355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2456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6" y="1724542"/>
            <a:ext cx="6714351" cy="4072573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고객차트에서 마약관리 메뉴로 이동하여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의료쇼핑 방지 조회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sz="1800" b="1" dirty="0" smtClean="0">
                <a:latin typeface="+mn-ea"/>
              </a:rPr>
              <a:t>코디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smtClean="0">
                <a:latin typeface="+mn-ea"/>
              </a:rPr>
              <a:t>코디소프트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616818" y="1770063"/>
            <a:ext cx="168995" cy="1158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95" y="4106579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503466" y="4324895"/>
            <a:ext cx="730974" cy="2471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267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7" y="1802058"/>
            <a:ext cx="6727530" cy="3476952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진료실에서 환자를 선택하고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외부연동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 -&gt;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의료쇼핑방지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sz="1800" b="1" dirty="0" smtClean="0">
                <a:latin typeface="+mn-ea"/>
              </a:rPr>
              <a:t>BIT-PLUS</a:t>
            </a:r>
            <a:r>
              <a:rPr lang="ko-KR" altLang="en-US" sz="1800" b="1" dirty="0" smtClean="0">
                <a:latin typeface="+mn-ea"/>
              </a:rPr>
              <a:t>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smtClean="0">
                <a:latin typeface="+mn-ea"/>
              </a:rPr>
              <a:t>비트컴퓨터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6201325" y="1908371"/>
            <a:ext cx="283295" cy="17950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010" y="2010606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5987965" y="2190311"/>
            <a:ext cx="702395" cy="1566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5619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4130" r="58372" b="3649"/>
          <a:stretch/>
        </p:blipFill>
        <p:spPr>
          <a:xfrm>
            <a:off x="450020" y="1692340"/>
            <a:ext cx="6761701" cy="5269681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7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진료실 화면에서 환자 정보 선택 후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의료쇼핑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을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선택하여 조회할 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sz="1800" b="1" dirty="0" smtClean="0">
                <a:latin typeface="+mn-ea"/>
              </a:rPr>
              <a:t>Chart Manager(</a:t>
            </a:r>
            <a:r>
              <a:rPr lang="ko-KR" altLang="en-US" sz="1800" b="1" dirty="0" smtClean="0">
                <a:latin typeface="+mn-ea"/>
              </a:rPr>
              <a:t>다솜메디케어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825" y="6012941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0802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42345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처방등록 화면으로 이동</a:t>
            </a: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②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쇼핑방지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선택하여 조회할 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sz="1800" b="1" dirty="0" smtClean="0">
                <a:latin typeface="+mn-ea"/>
              </a:rPr>
              <a:t>CLEMR(</a:t>
            </a:r>
            <a:r>
              <a:rPr lang="ko-KR" altLang="en-US" sz="1800" b="1" dirty="0" smtClean="0">
                <a:latin typeface="+mn-ea"/>
              </a:rPr>
              <a:t>비트컴퓨터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0" y="1768285"/>
            <a:ext cx="6714890" cy="3781747"/>
          </a:xfrm>
          <a:prstGeom prst="rect">
            <a:avLst/>
          </a:prstGeom>
        </p:spPr>
      </p:pic>
      <p:sp>
        <p:nvSpPr>
          <p:cNvPr id="15" name="타원 14"/>
          <p:cNvSpPr/>
          <p:nvPr/>
        </p:nvSpPr>
        <p:spPr bwMode="auto">
          <a:xfrm>
            <a:off x="2981039" y="2896841"/>
            <a:ext cx="133636" cy="141633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t">
            <a:noAutofit/>
          </a:bodyPr>
          <a:lstStyle/>
          <a:p>
            <a:pPr marL="266700" indent="-266700" algn="ctr" defTabSz="457200">
              <a:lnSpc>
                <a:spcPct val="150000"/>
              </a:lnSpc>
              <a:buAutoNum type="alphaUcPeriod"/>
            </a:pPr>
            <a:endParaRPr kumimoji="0" lang="ko-KR" altLang="en-US" sz="1400" b="1" dirty="0" smtClean="0">
              <a:latin typeface="+mn-ea"/>
              <a:ea typeface="+mn-ea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2900076" y="3220691"/>
            <a:ext cx="133636" cy="141633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t">
            <a:noAutofit/>
          </a:bodyPr>
          <a:lstStyle/>
          <a:p>
            <a:pPr marL="266700" indent="-266700" algn="ctr" defTabSz="457200">
              <a:lnSpc>
                <a:spcPct val="150000"/>
              </a:lnSpc>
              <a:buAutoNum type="alphaUcPeriod"/>
            </a:pPr>
            <a:endParaRPr kumimoji="0" lang="ko-KR" altLang="en-US" sz="1400" b="1" dirty="0" smtClean="0">
              <a:latin typeface="+mn-ea"/>
              <a:ea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50" y="2124401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152" y="3071200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867610" y="2234797"/>
            <a:ext cx="451604" cy="16550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3033712" y="3232625"/>
            <a:ext cx="451604" cy="1177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206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00. 마약류통합관리시스템\00. 2020년 사업\마약류 의료쇼핑방지 정보망 서비스 시범\이온엠솔루션\호출메뉴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30035"/>
          <a:stretch/>
        </p:blipFill>
        <p:spPr bwMode="auto">
          <a:xfrm>
            <a:off x="522029" y="1764351"/>
            <a:ext cx="6624921" cy="47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51776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처방전달 메뉴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-&gt;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환자정보 리스트에서 조회하고자 하는 환자를 선택 후 마우스 우클릭</a:t>
            </a: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②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팝업창에서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마약류의료쇼핑방지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선택하여 조회할 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sz="1800" b="1" dirty="0" smtClean="0">
                <a:latin typeface="+mn-ea"/>
              </a:rPr>
              <a:t>E-CHART(</a:t>
            </a:r>
            <a:r>
              <a:rPr lang="ko-KR" altLang="en-US" sz="1800" b="1" dirty="0" smtClean="0">
                <a:latin typeface="+mn-ea"/>
              </a:rPr>
              <a:t>이온엠솔루션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42" y="2921868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791409" y="3101573"/>
            <a:ext cx="3491342" cy="23878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094" y="5340246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4026799" y="5519951"/>
            <a:ext cx="2112744" cy="33034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4026799" y="5531704"/>
            <a:ext cx="2112744" cy="3185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6147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522030" y="1781576"/>
            <a:ext cx="6624920" cy="2647145"/>
            <a:chOff x="450021" y="2412441"/>
            <a:chExt cx="10441450" cy="4089959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2"/>
            <a:srcRect l="1184" t="30885" r="1039"/>
            <a:stretch/>
          </p:blipFill>
          <p:spPr>
            <a:xfrm>
              <a:off x="450021" y="2412441"/>
              <a:ext cx="10441450" cy="4089959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4688115" y="5239661"/>
              <a:ext cx="449943" cy="217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51775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외래진료 화면에서 환자를 선택하고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마약내역조회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선택하여 조회할 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sz="1800" b="1" dirty="0" smtClean="0">
                <a:latin typeface="+mn-ea"/>
              </a:rPr>
              <a:t>GreenChart V2.0(</a:t>
            </a:r>
            <a:r>
              <a:rPr lang="ko-KR" altLang="en-US" sz="1800" b="1" dirty="0" smtClean="0">
                <a:latin typeface="+mn-ea"/>
              </a:rPr>
              <a:t>녹십자헬스케어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4709" y="1712254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6584414" y="1891959"/>
            <a:ext cx="523776" cy="16544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2178260" y="2412441"/>
            <a:ext cx="2736380" cy="180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t">
            <a:noAutofit/>
          </a:bodyPr>
          <a:lstStyle/>
          <a:p>
            <a:pPr marL="266700" indent="-266700" algn="ctr" defTabSz="457200">
              <a:lnSpc>
                <a:spcPct val="150000"/>
              </a:lnSpc>
              <a:buAutoNum type="alphaUcPeriod"/>
            </a:pPr>
            <a:endParaRPr kumimoji="0" lang="ko-KR" altLang="en-US" sz="1400" b="1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2184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7" y="1757284"/>
            <a:ext cx="6696930" cy="3591779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332923" y="1844675"/>
            <a:ext cx="3030537" cy="5118100"/>
          </a:xfrm>
          <a:prstGeom prst="rect">
            <a:avLst/>
          </a:prstGeom>
          <a:ln>
            <a:noFill/>
            <a:prstDash val="sysDash"/>
          </a:ln>
        </p:spPr>
        <p:txBody>
          <a:bodyPr/>
          <a:lstStyle/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진료실 상단 메뉴에서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도구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 </a:t>
            </a:r>
            <a:r>
              <a: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-&gt; 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①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마약류 의료쇼핑방지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]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선택하여 조회할 </a:t>
            </a:r>
            <a:r>
              <a: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 있습니다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해당 기능을 사용하기 전에 의사 인증키를 처방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SW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 등록하여야 합니다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000" i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등록방법은 사용자 매뉴얼 참고 또는 개발사 문의</a:t>
            </a:r>
            <a:r>
              <a:rPr lang="en-US" altLang="ko-KR" sz="1000" i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11682" y="396161"/>
            <a:ext cx="10015668" cy="866401"/>
          </a:xfrm>
          <a:prstGeom prst="rect">
            <a:avLst/>
          </a:prstGeom>
        </p:spPr>
        <p:txBody>
          <a:bodyPr lIns="99569" tIns="49785" rIns="99569" bIns="49785" anchor="ctr"/>
          <a:lstStyle>
            <a:lvl1pPr algn="l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kumimoji="1" sz="1400">
                <a:solidFill>
                  <a:schemeClr val="tx1"/>
                </a:solidFill>
                <a:latin typeface="+mn-lt"/>
                <a:ea typeface="맑은 고딕" pitchFamily="50" charset="-127"/>
                <a:cs typeface="Arial" pitchFamily="34" charset="0"/>
              </a:defRPr>
            </a:lvl1pPr>
            <a:lvl2pPr marL="62922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l"/>
              <a:defRPr kumimoji="1"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51006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55505" indent="-197064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77291" indent="-214350" algn="l" rtl="0" eaLnBrk="0" fontAlgn="base" latinLnBrk="1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37513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87298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370826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68671" indent="-214350" algn="l" rtl="0" fontAlgn="base" latinLnBrk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</a:rPr>
              <a:t>처방</a:t>
            </a:r>
            <a:r>
              <a:rPr lang="en-US" altLang="ko-KR" dirty="0" smtClean="0">
                <a:latin typeface="+mn-ea"/>
              </a:rPr>
              <a:t>SW </a:t>
            </a:r>
            <a:r>
              <a:rPr lang="ko-KR" altLang="en-US" dirty="0" smtClean="0">
                <a:latin typeface="+mn-ea"/>
              </a:rPr>
              <a:t>정보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sz="1800" b="1" dirty="0" smtClean="0">
                <a:latin typeface="+mn-ea"/>
              </a:rPr>
              <a:t>HIB-NIMS</a:t>
            </a:r>
            <a:r>
              <a:rPr lang="ko-KR" altLang="en-US" sz="1800" b="1" dirty="0" smtClean="0">
                <a:latin typeface="+mn-ea"/>
              </a:rPr>
              <a:t> </a:t>
            </a:r>
            <a:r>
              <a:rPr lang="en-US" altLang="ko-KR" sz="1800" b="1" dirty="0" smtClean="0">
                <a:latin typeface="+mn-ea"/>
              </a:rPr>
              <a:t>(</a:t>
            </a:r>
            <a:r>
              <a:rPr lang="ko-KR" altLang="en-US" sz="1800" b="1" dirty="0" smtClean="0">
                <a:latin typeface="+mn-ea"/>
              </a:rPr>
              <a:t>비트컴퓨터</a:t>
            </a:r>
            <a:r>
              <a:rPr lang="en-US" altLang="ko-KR" sz="1800" b="1" dirty="0" smtClean="0">
                <a:latin typeface="+mn-ea"/>
              </a:rPr>
              <a:t>)</a:t>
            </a:r>
            <a:endParaRPr lang="en-US" altLang="ko-KR" sz="1800" b="1" dirty="0">
              <a:latin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310" y="324151"/>
            <a:ext cx="331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2.1.4. </a:t>
            </a:r>
            <a:r>
              <a:rPr lang="ko-KR" altLang="en-US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실행 방법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계속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958765" y="1794071"/>
            <a:ext cx="283295" cy="17950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EE5FBE-93DE-4318-8DA8-71CD36D7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243" y="2013463"/>
            <a:ext cx="179705" cy="17970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569" tIns="49785" rIns="99569" bIns="49785" anchor="ctr"/>
          <a:lstStyle/>
          <a:p>
            <a:pPr algn="ctr" defTabSz="995690"/>
            <a:r>
              <a: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8EC1A940-63A6-4FB7-A277-C11B0A64EA41}"/>
              </a:ext>
            </a:extLst>
          </p:cNvPr>
          <p:cNvSpPr/>
          <p:nvPr/>
        </p:nvSpPr>
        <p:spPr bwMode="auto">
          <a:xfrm>
            <a:off x="1050205" y="2115486"/>
            <a:ext cx="702395" cy="8806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9996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표지">
  <a:themeElements>
    <a:clrScheme name="E-Color">
      <a:dk1>
        <a:srgbClr val="000000"/>
      </a:dk1>
      <a:lt1>
        <a:srgbClr val="FFFFFF"/>
      </a:lt1>
      <a:dk2>
        <a:srgbClr val="1E3C3C"/>
      </a:dk2>
      <a:lt2>
        <a:srgbClr val="789696"/>
      </a:lt2>
      <a:accent1>
        <a:srgbClr val="F36622"/>
      </a:accent1>
      <a:accent2>
        <a:srgbClr val="AEC844"/>
      </a:accent2>
      <a:accent3>
        <a:srgbClr val="82D9F7"/>
      </a:accent3>
      <a:accent4>
        <a:srgbClr val="0770A2"/>
      </a:accent4>
      <a:accent5>
        <a:srgbClr val="A85934"/>
      </a:accent5>
      <a:accent6>
        <a:srgbClr val="193441"/>
      </a:accent6>
      <a:hlink>
        <a:srgbClr val="000000"/>
      </a:hlink>
      <a:folHlink>
        <a:srgbClr val="000000"/>
      </a:folHlink>
    </a:clrScheme>
    <a:fontScheme name="elio typo">
      <a:majorFont>
        <a:latin typeface="나눔고딕 ExtraBold"/>
        <a:ea typeface="나눔고딕 ExtraBold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 algn="ctr">
          <a:solidFill>
            <a:schemeClr val="tx1"/>
          </a:solidFill>
          <a:round/>
          <a:headEnd/>
          <a:tailEnd/>
        </a:ln>
      </a:spPr>
      <a:bodyPr lIns="99569" tIns="49785" rIns="99569" bIns="49785" anchor="ctr"/>
      <a:lstStyle>
        <a:defPPr algn="ctr" defTabSz="995690">
          <a:defRPr sz="800" b="1" dirty="0"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FFFFFF">
              <a:gamma/>
              <a:shade val="60000"/>
              <a:invGamma/>
            </a:srgbClr>
          </a:prstShdw>
        </a:effectLst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바탕" pitchFamily="18" charset="-127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90000" rIns="91440" bIns="90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1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0000"/>
        </a:dk1>
        <a:lt1>
          <a:srgbClr val="FFFFFF"/>
        </a:lt1>
        <a:dk2>
          <a:srgbClr val="003366"/>
        </a:dk2>
        <a:lt2>
          <a:srgbClr val="DDDDDD"/>
        </a:lt2>
        <a:accent1>
          <a:srgbClr val="99CC0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008AB9"/>
        </a:accent6>
        <a:hlink>
          <a:srgbClr val="FFCC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319305</TotalTime>
  <Words>2191</Words>
  <Application>Microsoft Office PowerPoint</Application>
  <PresentationFormat>사용자 지정</PresentationFormat>
  <Paragraphs>313</Paragraphs>
  <Slides>31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40" baseType="lpstr">
      <vt:lpstr>굴림</vt:lpstr>
      <vt:lpstr>맑은 고딕</vt:lpstr>
      <vt:lpstr>바탕</vt:lpstr>
      <vt:lpstr>Arial</vt:lpstr>
      <vt:lpstr>Wingdings</vt:lpstr>
      <vt:lpstr>HY헤드라인M</vt:lpstr>
      <vt:lpstr>나눔고딕 ExtraBold</vt:lpstr>
      <vt:lpstr>나눔고딕</vt:lpstr>
      <vt:lpstr>1_표지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가립회계법인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KJH</dc:creator>
  <cp:lastModifiedBy>user</cp:lastModifiedBy>
  <cp:revision>17738</cp:revision>
  <cp:lastPrinted>2021-08-09T05:14:46Z</cp:lastPrinted>
  <dcterms:created xsi:type="dcterms:W3CDTF">1999-11-26T05:46:53Z</dcterms:created>
  <dcterms:modified xsi:type="dcterms:W3CDTF">2022-11-11T06:33:51Z</dcterms:modified>
</cp:coreProperties>
</file>